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entation.xml" ContentType="application/vnd.openxmlformats-officedocument.presentationml.presentation.main+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authors.xml" ContentType="application/vnd.ms-powerpoint.author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12"/>
  </p:notesMasterIdLst>
  <p:sldIdLst>
    <p:sldId id="256" r:id="rId2"/>
    <p:sldId id="257" r:id="rId3"/>
    <p:sldId id="385" r:id="rId4"/>
    <p:sldId id="388" r:id="rId5"/>
    <p:sldId id="389" r:id="rId6"/>
    <p:sldId id="390" r:id="rId7"/>
    <p:sldId id="391" r:id="rId8"/>
    <p:sldId id="392" r:id="rId9"/>
    <p:sldId id="393" r:id="rId10"/>
    <p:sldId id="387" r:id="rId11"/>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2A86F6-1EB0-61FC-E75B-888F5E8ECCD8}" name="Monika Ellis" initials="ME" userId="9793907d48799283"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4"/>
    <p:restoredTop sz="94648"/>
  </p:normalViewPr>
  <p:slideViewPr>
    <p:cSldViewPr snapToGrid="0">
      <p:cViewPr varScale="1">
        <p:scale>
          <a:sx n="138" d="100"/>
          <a:sy n="138" d="100"/>
        </p:scale>
        <p:origin x="184" y="4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font" Target="fonts/font3.fntdata"/><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2683ebcd73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2683ebcd73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7203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2683ebcd73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2683ebcd73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2683ebcd73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2683ebcd73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8875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2683ebcd73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2683ebcd73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6533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2683ebcd73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2683ebcd73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5302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2683ebcd73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2683ebcd73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2226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2683ebcd73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2683ebcd73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2052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2683ebcd73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2683ebcd73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4877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2683ebcd73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2683ebcd73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3468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C0C246-2FE6-1947-9D78-37F57671F5AF}" type="datetimeFigureOut">
              <a:rPr lang="en-US" smtClean="0"/>
              <a:t>4/6/23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4679672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C0C246-2FE6-1947-9D78-37F57671F5AF}" type="datetimeFigureOut">
              <a:rPr lang="en-US" smtClean="0"/>
              <a:t>4/6/23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4483342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C0C246-2FE6-1947-9D78-37F57671F5AF}" type="datetimeFigureOut">
              <a:rPr lang="en-US" smtClean="0"/>
              <a:t>4/6/23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0907175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112089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C0C246-2FE6-1947-9D78-37F57671F5AF}" type="datetimeFigureOut">
              <a:rPr lang="en-US" smtClean="0"/>
              <a:t>4/6/23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54067167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C0C246-2FE6-1947-9D78-37F57671F5AF}" type="datetimeFigureOut">
              <a:rPr lang="en-US" smtClean="0"/>
              <a:t>4/6/23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7500615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C0C246-2FE6-1947-9D78-37F57671F5AF}" type="datetimeFigureOut">
              <a:rPr lang="en-US" smtClean="0"/>
              <a:t>4/6/23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8319926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C0C246-2FE6-1947-9D78-37F57671F5AF}" type="datetimeFigureOut">
              <a:rPr lang="en-US" smtClean="0"/>
              <a:t>4/6/23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0585284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C0C246-2FE6-1947-9D78-37F57671F5AF}" type="datetimeFigureOut">
              <a:rPr lang="en-US" smtClean="0"/>
              <a:t>4/6/23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0206032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C0C246-2FE6-1947-9D78-37F57671F5AF}" type="datetimeFigureOut">
              <a:rPr lang="en-US" smtClean="0"/>
              <a:t>4/6/23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30849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CC0C246-2FE6-1947-9D78-37F57671F5AF}" type="datetimeFigureOut">
              <a:rPr lang="en-US" smtClean="0"/>
              <a:t>4/6/23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2883707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CC0C246-2FE6-1947-9D78-37F57671F5AF}" type="datetimeFigureOut">
              <a:rPr lang="en-US" smtClean="0"/>
              <a:t>4/6/23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593028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CC0C246-2FE6-1947-9D78-37F57671F5AF}" type="datetimeFigureOut">
              <a:rPr lang="en-US" smtClean="0"/>
              <a:t>4/6/23</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0492393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pring2action.org/info/ambassadors"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www.spring2action.org/" TargetMode="External"/><Relationship Id="rId5" Type="http://schemas.openxmlformats.org/officeDocument/2006/relationships/hyperlink" Target="http://www.spring2action.org/info/impact-stories" TargetMode="External"/><Relationship Id="rId4" Type="http://schemas.openxmlformats.org/officeDocument/2006/relationships/hyperlink" Target="https://bit.ly/S2ANonprofit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spring2action.org/"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hyperlink" Target="https://www.actforalexandria.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spring2action.org/"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www.spring2action.org/info/p2p-social-media-guide"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hyperlink" Target="https://www.spring2action.org/info/fundraiser-email-guid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spring2action.org/"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www.spring2action.org/info/downloads" TargetMode="Externa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hyperlink" Target="http://www.spring2action.org/"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www.spring2action.org/info/downloads" TargetMode="External"/><Relationship Id="rId5" Type="http://schemas.openxmlformats.org/officeDocument/2006/relationships/image" Target="../media/image3.jpg"/><Relationship Id="rId4" Type="http://schemas.openxmlformats.org/officeDocument/2006/relationships/hyperlink" Target="https://bit.ly/S2ANonprofit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spring2action.org/"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hyperlink" Target="https://www.spring2action.org/info/downloads" TargetMode="Externa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hyperlink" Target="https://www.spring2action.org/search?page=1&amp;show_all=true"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www.spring2action.org/info/downloads" TargetMode="External"/><Relationship Id="rId5" Type="http://schemas.openxmlformats.org/officeDocument/2006/relationships/image" Target="../media/image3.jpg"/><Relationship Id="rId4" Type="http://schemas.openxmlformats.org/officeDocument/2006/relationships/hyperlink" Target="http://www.spring2action.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8"/>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Google Shape;59;p13"/>
          <p:cNvSpPr txBox="1">
            <a:spLocks noGrp="1"/>
          </p:cNvSpPr>
          <p:nvPr>
            <p:ph type="ctrTitle"/>
          </p:nvPr>
        </p:nvSpPr>
        <p:spPr>
          <a:xfrm>
            <a:off x="480060" y="240030"/>
            <a:ext cx="5019620" cy="2919501"/>
          </a:xfrm>
          <a:prstGeom prst="rect">
            <a:avLst/>
          </a:prstGeom>
        </p:spPr>
        <p:txBody>
          <a:bodyPr spcFirstLastPara="1" lIns="91425" tIns="91425" rIns="91425" bIns="91425" anchorCtr="0">
            <a:normAutofit/>
          </a:bodyPr>
          <a:lstStyle/>
          <a:p>
            <a:pPr marL="0" lvl="0" indent="0" algn="l" rtl="0">
              <a:spcBef>
                <a:spcPts val="0"/>
              </a:spcBef>
              <a:spcAft>
                <a:spcPts val="0"/>
              </a:spcAft>
              <a:buNone/>
            </a:pPr>
            <a:r>
              <a:rPr lang="en-US" sz="5000" dirty="0"/>
              <a:t>Ambassador Toolkit</a:t>
            </a:r>
          </a:p>
        </p:txBody>
      </p:sp>
      <p:sp>
        <p:nvSpPr>
          <p:cNvPr id="60" name="Google Shape;60;p13"/>
          <p:cNvSpPr txBox="1">
            <a:spLocks noGrp="1"/>
          </p:cNvSpPr>
          <p:nvPr>
            <p:ph type="subTitle" idx="1"/>
          </p:nvPr>
        </p:nvSpPr>
        <p:spPr>
          <a:xfrm>
            <a:off x="480060" y="3473370"/>
            <a:ext cx="5019620" cy="1177115"/>
          </a:xfrm>
          <a:prstGeom prst="rect">
            <a:avLst/>
          </a:prstGeom>
        </p:spPr>
        <p:txBody>
          <a:bodyPr spcFirstLastPara="1" lIns="91425" tIns="91425" rIns="91425" bIns="91425" anchorCtr="0">
            <a:normAutofit/>
          </a:bodyPr>
          <a:lstStyle/>
          <a:p>
            <a:pPr marL="0" lvl="0" indent="0" algn="l" rtl="0">
              <a:spcBef>
                <a:spcPts val="0"/>
              </a:spcBef>
              <a:spcAft>
                <a:spcPts val="600"/>
              </a:spcAft>
              <a:buNone/>
            </a:pPr>
            <a:endParaRPr lang="en" dirty="0"/>
          </a:p>
          <a:p>
            <a:pPr marL="0" lvl="0" indent="0" algn="l" rtl="0">
              <a:spcBef>
                <a:spcPts val="0"/>
              </a:spcBef>
              <a:spcAft>
                <a:spcPts val="600"/>
              </a:spcAft>
              <a:buNone/>
            </a:pPr>
            <a:r>
              <a:rPr lang="en" i="1" dirty="0"/>
              <a:t>4/6/2023</a:t>
            </a:r>
            <a:endParaRPr lang="en-US" i="1" dirty="0"/>
          </a:p>
        </p:txBody>
      </p:sp>
      <p:sp>
        <p:nvSpPr>
          <p:cNvPr id="79"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5921" y="3306950"/>
            <a:ext cx="3182692" cy="13716"/>
          </a:xfrm>
          <a:custGeom>
            <a:avLst/>
            <a:gdLst>
              <a:gd name="connsiteX0" fmla="*/ 0 w 3182692"/>
              <a:gd name="connsiteY0" fmla="*/ 0 h 13716"/>
              <a:gd name="connsiteX1" fmla="*/ 604711 w 3182692"/>
              <a:gd name="connsiteY1" fmla="*/ 0 h 13716"/>
              <a:gd name="connsiteX2" fmla="*/ 1241250 w 3182692"/>
              <a:gd name="connsiteY2" fmla="*/ 0 h 13716"/>
              <a:gd name="connsiteX3" fmla="*/ 1909615 w 3182692"/>
              <a:gd name="connsiteY3" fmla="*/ 0 h 13716"/>
              <a:gd name="connsiteX4" fmla="*/ 2577981 w 3182692"/>
              <a:gd name="connsiteY4" fmla="*/ 0 h 13716"/>
              <a:gd name="connsiteX5" fmla="*/ 3182692 w 3182692"/>
              <a:gd name="connsiteY5" fmla="*/ 0 h 13716"/>
              <a:gd name="connsiteX6" fmla="*/ 3182692 w 3182692"/>
              <a:gd name="connsiteY6" fmla="*/ 13716 h 13716"/>
              <a:gd name="connsiteX7" fmla="*/ 2482500 w 3182692"/>
              <a:gd name="connsiteY7" fmla="*/ 13716 h 13716"/>
              <a:gd name="connsiteX8" fmla="*/ 1782308 w 3182692"/>
              <a:gd name="connsiteY8" fmla="*/ 13716 h 13716"/>
              <a:gd name="connsiteX9" fmla="*/ 1145769 w 3182692"/>
              <a:gd name="connsiteY9" fmla="*/ 13716 h 13716"/>
              <a:gd name="connsiteX10" fmla="*/ 0 w 3182692"/>
              <a:gd name="connsiteY10" fmla="*/ 13716 h 13716"/>
              <a:gd name="connsiteX11" fmla="*/ 0 w 3182692"/>
              <a:gd name="connsiteY11" fmla="*/ 0 h 13716"/>
              <a:gd name="connsiteX0" fmla="*/ 0 w 3182692"/>
              <a:gd name="connsiteY0" fmla="*/ 0 h 13716"/>
              <a:gd name="connsiteX1" fmla="*/ 604711 w 3182692"/>
              <a:gd name="connsiteY1" fmla="*/ 0 h 13716"/>
              <a:gd name="connsiteX2" fmla="*/ 1145769 w 3182692"/>
              <a:gd name="connsiteY2" fmla="*/ 0 h 13716"/>
              <a:gd name="connsiteX3" fmla="*/ 1845961 w 3182692"/>
              <a:gd name="connsiteY3" fmla="*/ 0 h 13716"/>
              <a:gd name="connsiteX4" fmla="*/ 2450673 w 3182692"/>
              <a:gd name="connsiteY4" fmla="*/ 0 h 13716"/>
              <a:gd name="connsiteX5" fmla="*/ 3182692 w 3182692"/>
              <a:gd name="connsiteY5" fmla="*/ 0 h 13716"/>
              <a:gd name="connsiteX6" fmla="*/ 3182692 w 3182692"/>
              <a:gd name="connsiteY6" fmla="*/ 13716 h 13716"/>
              <a:gd name="connsiteX7" fmla="*/ 2546154 w 3182692"/>
              <a:gd name="connsiteY7" fmla="*/ 13716 h 13716"/>
              <a:gd name="connsiteX8" fmla="*/ 1845961 w 3182692"/>
              <a:gd name="connsiteY8" fmla="*/ 13716 h 13716"/>
              <a:gd name="connsiteX9" fmla="*/ 1304904 w 3182692"/>
              <a:gd name="connsiteY9" fmla="*/ 13716 h 13716"/>
              <a:gd name="connsiteX10" fmla="*/ 668365 w 3182692"/>
              <a:gd name="connsiteY10" fmla="*/ 13716 h 13716"/>
              <a:gd name="connsiteX11" fmla="*/ 0 w 3182692"/>
              <a:gd name="connsiteY11" fmla="*/ 13716 h 13716"/>
              <a:gd name="connsiteX12" fmla="*/ 0 w 3182692"/>
              <a:gd name="connsiteY12"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3716" fill="none" extrusionOk="0">
                <a:moveTo>
                  <a:pt x="0" y="0"/>
                </a:moveTo>
                <a:cubicBezTo>
                  <a:pt x="145195" y="-37571"/>
                  <a:pt x="472618" y="-13696"/>
                  <a:pt x="604711" y="0"/>
                </a:cubicBezTo>
                <a:cubicBezTo>
                  <a:pt x="706652" y="-3280"/>
                  <a:pt x="1039328" y="-8567"/>
                  <a:pt x="1241250" y="0"/>
                </a:cubicBezTo>
                <a:cubicBezTo>
                  <a:pt x="1405712" y="-7891"/>
                  <a:pt x="1711158" y="8053"/>
                  <a:pt x="1909615" y="0"/>
                </a:cubicBezTo>
                <a:cubicBezTo>
                  <a:pt x="2107436" y="-40150"/>
                  <a:pt x="2247192" y="19443"/>
                  <a:pt x="2577981" y="0"/>
                </a:cubicBezTo>
                <a:cubicBezTo>
                  <a:pt x="2894393" y="-5855"/>
                  <a:pt x="3041563" y="17846"/>
                  <a:pt x="3182692" y="0"/>
                </a:cubicBezTo>
                <a:cubicBezTo>
                  <a:pt x="3182187" y="3577"/>
                  <a:pt x="3182507" y="9896"/>
                  <a:pt x="3182692" y="13716"/>
                </a:cubicBezTo>
                <a:cubicBezTo>
                  <a:pt x="2975928" y="52878"/>
                  <a:pt x="2667693" y="14834"/>
                  <a:pt x="2482500" y="13716"/>
                </a:cubicBezTo>
                <a:cubicBezTo>
                  <a:pt x="2299734" y="32340"/>
                  <a:pt x="1925962" y="4731"/>
                  <a:pt x="1782308" y="13716"/>
                </a:cubicBezTo>
                <a:cubicBezTo>
                  <a:pt x="1635580" y="15974"/>
                  <a:pt x="1257854" y="-8235"/>
                  <a:pt x="1145769" y="13716"/>
                </a:cubicBezTo>
                <a:cubicBezTo>
                  <a:pt x="1025065" y="52002"/>
                  <a:pt x="247799" y="-16108"/>
                  <a:pt x="0" y="13716"/>
                </a:cubicBezTo>
                <a:cubicBezTo>
                  <a:pt x="77" y="9528"/>
                  <a:pt x="-88" y="4529"/>
                  <a:pt x="0" y="0"/>
                </a:cubicBezTo>
                <a:close/>
              </a:path>
              <a:path w="3182692" h="13716" stroke="0" extrusionOk="0">
                <a:moveTo>
                  <a:pt x="0" y="0"/>
                </a:moveTo>
                <a:cubicBezTo>
                  <a:pt x="288308" y="19724"/>
                  <a:pt x="431183" y="-26509"/>
                  <a:pt x="604711" y="0"/>
                </a:cubicBezTo>
                <a:cubicBezTo>
                  <a:pt x="795174" y="4405"/>
                  <a:pt x="950067" y="22541"/>
                  <a:pt x="1145769" y="0"/>
                </a:cubicBezTo>
                <a:cubicBezTo>
                  <a:pt x="1301850" y="7702"/>
                  <a:pt x="1499974" y="-70469"/>
                  <a:pt x="1845961" y="0"/>
                </a:cubicBezTo>
                <a:cubicBezTo>
                  <a:pt x="2191264" y="15313"/>
                  <a:pt x="2307232" y="-97"/>
                  <a:pt x="2450673" y="0"/>
                </a:cubicBezTo>
                <a:cubicBezTo>
                  <a:pt x="2596405" y="-19465"/>
                  <a:pt x="3033067" y="-31048"/>
                  <a:pt x="3182692" y="0"/>
                </a:cubicBezTo>
                <a:cubicBezTo>
                  <a:pt x="3181785" y="2997"/>
                  <a:pt x="3182452" y="8915"/>
                  <a:pt x="3182692" y="13716"/>
                </a:cubicBezTo>
                <a:cubicBezTo>
                  <a:pt x="3091120" y="-27594"/>
                  <a:pt x="2811074" y="57121"/>
                  <a:pt x="2546154" y="13716"/>
                </a:cubicBezTo>
                <a:cubicBezTo>
                  <a:pt x="2285186" y="22957"/>
                  <a:pt x="2090205" y="-26893"/>
                  <a:pt x="1845961" y="13716"/>
                </a:cubicBezTo>
                <a:cubicBezTo>
                  <a:pt x="1599794" y="26921"/>
                  <a:pt x="1466284" y="32875"/>
                  <a:pt x="1304904" y="13716"/>
                </a:cubicBezTo>
                <a:cubicBezTo>
                  <a:pt x="1189365" y="39203"/>
                  <a:pt x="952251" y="18889"/>
                  <a:pt x="668365" y="13716"/>
                </a:cubicBezTo>
                <a:cubicBezTo>
                  <a:pt x="407868" y="39023"/>
                  <a:pt x="284672" y="-13977"/>
                  <a:pt x="0" y="13716"/>
                </a:cubicBezTo>
                <a:cubicBezTo>
                  <a:pt x="-131" y="10721"/>
                  <a:pt x="1210" y="5539"/>
                  <a:pt x="0" y="0"/>
                </a:cubicBezTo>
                <a:close/>
              </a:path>
              <a:path w="3182692" h="13716" fill="none" stroke="0" extrusionOk="0">
                <a:moveTo>
                  <a:pt x="0" y="0"/>
                </a:moveTo>
                <a:cubicBezTo>
                  <a:pt x="108839" y="-32375"/>
                  <a:pt x="447732" y="16552"/>
                  <a:pt x="604711" y="0"/>
                </a:cubicBezTo>
                <a:cubicBezTo>
                  <a:pt x="781899" y="-548"/>
                  <a:pt x="1052060" y="7118"/>
                  <a:pt x="1241250" y="0"/>
                </a:cubicBezTo>
                <a:cubicBezTo>
                  <a:pt x="1399482" y="14083"/>
                  <a:pt x="1706293" y="54730"/>
                  <a:pt x="1909615" y="0"/>
                </a:cubicBezTo>
                <a:cubicBezTo>
                  <a:pt x="2085313" y="-24404"/>
                  <a:pt x="2264415" y="16988"/>
                  <a:pt x="2577981" y="0"/>
                </a:cubicBezTo>
                <a:cubicBezTo>
                  <a:pt x="2926098" y="-10318"/>
                  <a:pt x="3036314" y="-14769"/>
                  <a:pt x="3182692" y="0"/>
                </a:cubicBezTo>
                <a:cubicBezTo>
                  <a:pt x="3181757" y="2919"/>
                  <a:pt x="3181706" y="10491"/>
                  <a:pt x="3182692" y="13716"/>
                </a:cubicBezTo>
                <a:cubicBezTo>
                  <a:pt x="2996012" y="-5803"/>
                  <a:pt x="2669008" y="22823"/>
                  <a:pt x="2482500" y="13716"/>
                </a:cubicBezTo>
                <a:cubicBezTo>
                  <a:pt x="2296543" y="16674"/>
                  <a:pt x="1935236" y="3366"/>
                  <a:pt x="1782308" y="13716"/>
                </a:cubicBezTo>
                <a:cubicBezTo>
                  <a:pt x="1607683" y="20918"/>
                  <a:pt x="1291498" y="-3203"/>
                  <a:pt x="1145769" y="13716"/>
                </a:cubicBezTo>
                <a:cubicBezTo>
                  <a:pt x="1015407" y="50753"/>
                  <a:pt x="262557" y="21999"/>
                  <a:pt x="0" y="13716"/>
                </a:cubicBezTo>
                <a:cubicBezTo>
                  <a:pt x="304" y="9505"/>
                  <a:pt x="1021" y="5946"/>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3182692"/>
                      <a:gd name="connsiteY0" fmla="*/ 0 h 13716"/>
                      <a:gd name="connsiteX1" fmla="*/ 604711 w 3182692"/>
                      <a:gd name="connsiteY1" fmla="*/ 0 h 13716"/>
                      <a:gd name="connsiteX2" fmla="*/ 1241250 w 3182692"/>
                      <a:gd name="connsiteY2" fmla="*/ 0 h 13716"/>
                      <a:gd name="connsiteX3" fmla="*/ 1909615 w 3182692"/>
                      <a:gd name="connsiteY3" fmla="*/ 0 h 13716"/>
                      <a:gd name="connsiteX4" fmla="*/ 2577981 w 3182692"/>
                      <a:gd name="connsiteY4" fmla="*/ 0 h 13716"/>
                      <a:gd name="connsiteX5" fmla="*/ 3182692 w 3182692"/>
                      <a:gd name="connsiteY5" fmla="*/ 0 h 13716"/>
                      <a:gd name="connsiteX6" fmla="*/ 3182692 w 3182692"/>
                      <a:gd name="connsiteY6" fmla="*/ 13716 h 13716"/>
                      <a:gd name="connsiteX7" fmla="*/ 2482500 w 3182692"/>
                      <a:gd name="connsiteY7" fmla="*/ 13716 h 13716"/>
                      <a:gd name="connsiteX8" fmla="*/ 1782308 w 3182692"/>
                      <a:gd name="connsiteY8" fmla="*/ 13716 h 13716"/>
                      <a:gd name="connsiteX9" fmla="*/ 1145769 w 3182692"/>
                      <a:gd name="connsiteY9" fmla="*/ 13716 h 13716"/>
                      <a:gd name="connsiteX10" fmla="*/ 0 w 3182692"/>
                      <a:gd name="connsiteY10" fmla="*/ 13716 h 13716"/>
                      <a:gd name="connsiteX11" fmla="*/ 0 w 3182692"/>
                      <a:gd name="connsiteY11"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3716"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2212" y="2989"/>
                          <a:pt x="3182051" y="10166"/>
                          <a:pt x="3182692" y="13716"/>
                        </a:cubicBezTo>
                        <a:cubicBezTo>
                          <a:pt x="2998421" y="17170"/>
                          <a:pt x="2675038" y="14442"/>
                          <a:pt x="2482500" y="13716"/>
                        </a:cubicBezTo>
                        <a:cubicBezTo>
                          <a:pt x="2289962" y="12990"/>
                          <a:pt x="1930644" y="2262"/>
                          <a:pt x="1782308" y="13716"/>
                        </a:cubicBezTo>
                        <a:cubicBezTo>
                          <a:pt x="1633972" y="25170"/>
                          <a:pt x="1287388" y="-6564"/>
                          <a:pt x="1145769" y="13716"/>
                        </a:cubicBezTo>
                        <a:cubicBezTo>
                          <a:pt x="1004150" y="33996"/>
                          <a:pt x="256377" y="-42010"/>
                          <a:pt x="0" y="13716"/>
                        </a:cubicBezTo>
                        <a:cubicBezTo>
                          <a:pt x="182" y="9317"/>
                          <a:pt x="482" y="5285"/>
                          <a:pt x="0" y="0"/>
                        </a:cubicBezTo>
                        <a:close/>
                      </a:path>
                      <a:path w="3182692" h="13716"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200" y="2764"/>
                          <a:pt x="3182390" y="8747"/>
                          <a:pt x="3182692" y="13716"/>
                        </a:cubicBezTo>
                        <a:cubicBezTo>
                          <a:pt x="3039109" y="-17273"/>
                          <a:pt x="2823860" y="9276"/>
                          <a:pt x="2546154" y="13716"/>
                        </a:cubicBezTo>
                        <a:cubicBezTo>
                          <a:pt x="2268448" y="18156"/>
                          <a:pt x="2098674" y="719"/>
                          <a:pt x="1845961" y="13716"/>
                        </a:cubicBezTo>
                        <a:cubicBezTo>
                          <a:pt x="1593248" y="26713"/>
                          <a:pt x="1456743" y="22988"/>
                          <a:pt x="1304904" y="13716"/>
                        </a:cubicBezTo>
                        <a:cubicBezTo>
                          <a:pt x="1153065" y="4444"/>
                          <a:pt x="947204" y="6554"/>
                          <a:pt x="668365" y="13716"/>
                        </a:cubicBezTo>
                        <a:cubicBezTo>
                          <a:pt x="389526" y="20878"/>
                          <a:pt x="288244" y="-9200"/>
                          <a:pt x="0" y="13716"/>
                        </a:cubicBezTo>
                        <a:cubicBezTo>
                          <a:pt x="614" y="9981"/>
                          <a:pt x="600" y="54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Logo, company name&#10;&#10;Description automatically generated">
            <a:extLst>
              <a:ext uri="{FF2B5EF4-FFF2-40B4-BE49-F238E27FC236}">
                <a16:creationId xmlns:a16="http://schemas.microsoft.com/office/drawing/2014/main" id="{08A18A1A-9A42-8EE8-700C-2F258FED99F0}"/>
              </a:ext>
            </a:extLst>
          </p:cNvPr>
          <p:cNvPicPr>
            <a:picLocks noChangeAspect="1"/>
          </p:cNvPicPr>
          <p:nvPr/>
        </p:nvPicPr>
        <p:blipFill rotWithShape="1">
          <a:blip r:embed="rId3"/>
          <a:srcRect r="-2" b="-2"/>
          <a:stretch/>
        </p:blipFill>
        <p:spPr>
          <a:xfrm>
            <a:off x="5836158" y="950309"/>
            <a:ext cx="3065526" cy="3065526"/>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4"/>
        <p:cNvGrpSpPr/>
        <p:nvPr/>
      </p:nvGrpSpPr>
      <p:grpSpPr>
        <a:xfrm>
          <a:off x="0" y="0"/>
          <a:ext cx="0" cy="0"/>
          <a:chOff x="0" y="0"/>
          <a:chExt cx="0" cy="0"/>
        </a:xfrm>
      </p:grpSpPr>
      <p:sp useBgFill="1">
        <p:nvSpPr>
          <p:cNvPr id="75"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Google Shape;65;p14"/>
          <p:cNvSpPr txBox="1">
            <a:spLocks noGrp="1"/>
          </p:cNvSpPr>
          <p:nvPr>
            <p:ph type="title"/>
          </p:nvPr>
        </p:nvSpPr>
        <p:spPr>
          <a:xfrm>
            <a:off x="429369" y="178904"/>
            <a:ext cx="8263890" cy="1075811"/>
          </a:xfrm>
          <a:prstGeom prst="rect">
            <a:avLst/>
          </a:prstGeom>
        </p:spPr>
        <p:txBody>
          <a:bodyPr spcFirstLastPara="1" vert="horz" lIns="91440" tIns="45720" rIns="91440" bIns="45720" rtlCol="0" anchor="b" anchorCtr="0">
            <a:normAutofit/>
          </a:bodyPr>
          <a:lstStyle/>
          <a:p>
            <a:pPr marL="0" lvl="0" indent="0" defTabSz="914400">
              <a:spcAft>
                <a:spcPts val="0"/>
              </a:spcAft>
            </a:pPr>
            <a:r>
              <a:rPr lang="en-US" sz="4100" b="1" dirty="0"/>
              <a:t>Key Resources and Links</a:t>
            </a:r>
          </a:p>
        </p:txBody>
      </p:sp>
      <p:sp>
        <p:nvSpPr>
          <p:cNvPr id="7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261158"/>
            <a:ext cx="8229600" cy="13716"/>
          </a:xfrm>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 name="connsiteX0" fmla="*/ 0 w 8229600"/>
              <a:gd name="connsiteY0" fmla="*/ 0 h 13716"/>
              <a:gd name="connsiteX1" fmla="*/ 521208 w 8229600"/>
              <a:gd name="connsiteY1" fmla="*/ 0 h 13716"/>
              <a:gd name="connsiteX2" fmla="*/ 960120 w 8229600"/>
              <a:gd name="connsiteY2" fmla="*/ 0 h 13716"/>
              <a:gd name="connsiteX3" fmla="*/ 1481328 w 8229600"/>
              <a:gd name="connsiteY3" fmla="*/ 0 h 13716"/>
              <a:gd name="connsiteX4" fmla="*/ 2167128 w 8229600"/>
              <a:gd name="connsiteY4" fmla="*/ 0 h 13716"/>
              <a:gd name="connsiteX5" fmla="*/ 2935224 w 8229600"/>
              <a:gd name="connsiteY5" fmla="*/ 0 h 13716"/>
              <a:gd name="connsiteX6" fmla="*/ 3785616 w 8229600"/>
              <a:gd name="connsiteY6" fmla="*/ 0 h 13716"/>
              <a:gd name="connsiteX7" fmla="*/ 4636008 w 8229600"/>
              <a:gd name="connsiteY7" fmla="*/ 0 h 13716"/>
              <a:gd name="connsiteX8" fmla="*/ 5239512 w 8229600"/>
              <a:gd name="connsiteY8" fmla="*/ 0 h 13716"/>
              <a:gd name="connsiteX9" fmla="*/ 6007608 w 8229600"/>
              <a:gd name="connsiteY9" fmla="*/ 0 h 13716"/>
              <a:gd name="connsiteX10" fmla="*/ 6693408 w 8229600"/>
              <a:gd name="connsiteY10" fmla="*/ 0 h 13716"/>
              <a:gd name="connsiteX11" fmla="*/ 7296912 w 8229600"/>
              <a:gd name="connsiteY11" fmla="*/ 0 h 13716"/>
              <a:gd name="connsiteX12" fmla="*/ 8229600 w 8229600"/>
              <a:gd name="connsiteY12" fmla="*/ 0 h 13716"/>
              <a:gd name="connsiteX13" fmla="*/ 8229600 w 8229600"/>
              <a:gd name="connsiteY13" fmla="*/ 13716 h 13716"/>
              <a:gd name="connsiteX14" fmla="*/ 7626096 w 8229600"/>
              <a:gd name="connsiteY14" fmla="*/ 13716 h 13716"/>
              <a:gd name="connsiteX15" fmla="*/ 7022592 w 8229600"/>
              <a:gd name="connsiteY15" fmla="*/ 13716 h 13716"/>
              <a:gd name="connsiteX16" fmla="*/ 6172200 w 8229600"/>
              <a:gd name="connsiteY16" fmla="*/ 13716 h 13716"/>
              <a:gd name="connsiteX17" fmla="*/ 5650992 w 8229600"/>
              <a:gd name="connsiteY17" fmla="*/ 13716 h 13716"/>
              <a:gd name="connsiteX18" fmla="*/ 4882896 w 8229600"/>
              <a:gd name="connsiteY18" fmla="*/ 13716 h 13716"/>
              <a:gd name="connsiteX19" fmla="*/ 4443984 w 8229600"/>
              <a:gd name="connsiteY19" fmla="*/ 13716 h 13716"/>
              <a:gd name="connsiteX20" fmla="*/ 3758184 w 8229600"/>
              <a:gd name="connsiteY20" fmla="*/ 13716 h 13716"/>
              <a:gd name="connsiteX21" fmla="*/ 3236976 w 8229600"/>
              <a:gd name="connsiteY21" fmla="*/ 13716 h 13716"/>
              <a:gd name="connsiteX22" fmla="*/ 2386584 w 8229600"/>
              <a:gd name="connsiteY22" fmla="*/ 13716 h 13716"/>
              <a:gd name="connsiteX23" fmla="*/ 1947672 w 8229600"/>
              <a:gd name="connsiteY23" fmla="*/ 13716 h 13716"/>
              <a:gd name="connsiteX24" fmla="*/ 1261872 w 8229600"/>
              <a:gd name="connsiteY24" fmla="*/ 13716 h 13716"/>
              <a:gd name="connsiteX25" fmla="*/ 822960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997" y="6635"/>
                  <a:pt x="8229550" y="9822"/>
                  <a:pt x="8229600" y="13716"/>
                </a:cubicBezTo>
                <a:cubicBezTo>
                  <a:pt x="7945777" y="15373"/>
                  <a:pt x="7812308" y="-13083"/>
                  <a:pt x="7461504" y="13716"/>
                </a:cubicBezTo>
                <a:cubicBezTo>
                  <a:pt x="7129391" y="48613"/>
                  <a:pt x="7087333" y="37334"/>
                  <a:pt x="6940296" y="13716"/>
                </a:cubicBezTo>
                <a:cubicBezTo>
                  <a:pt x="6810862" y="-27592"/>
                  <a:pt x="6701312" y="14789"/>
                  <a:pt x="6419088" y="13716"/>
                </a:cubicBezTo>
                <a:cubicBezTo>
                  <a:pt x="6152777" y="14283"/>
                  <a:pt x="5868611" y="44230"/>
                  <a:pt x="5650992" y="13716"/>
                </a:cubicBezTo>
                <a:cubicBezTo>
                  <a:pt x="5439747" y="10678"/>
                  <a:pt x="5334901" y="-5616"/>
                  <a:pt x="5129784" y="13716"/>
                </a:cubicBezTo>
                <a:cubicBezTo>
                  <a:pt x="4955906" y="35886"/>
                  <a:pt x="4793216" y="29316"/>
                  <a:pt x="4690872" y="13716"/>
                </a:cubicBezTo>
                <a:cubicBezTo>
                  <a:pt x="4552374" y="26515"/>
                  <a:pt x="4318742" y="1676"/>
                  <a:pt x="4087368" y="13716"/>
                </a:cubicBezTo>
                <a:cubicBezTo>
                  <a:pt x="3849418" y="28053"/>
                  <a:pt x="3751577" y="25116"/>
                  <a:pt x="3401568" y="13716"/>
                </a:cubicBezTo>
                <a:cubicBezTo>
                  <a:pt x="3067953" y="15837"/>
                  <a:pt x="3012425" y="22307"/>
                  <a:pt x="2798064" y="13716"/>
                </a:cubicBezTo>
                <a:cubicBezTo>
                  <a:pt x="2565154" y="11948"/>
                  <a:pt x="2426719" y="-36366"/>
                  <a:pt x="2276856" y="13716"/>
                </a:cubicBezTo>
                <a:cubicBezTo>
                  <a:pt x="2090980" y="-190"/>
                  <a:pt x="1702030" y="-12752"/>
                  <a:pt x="1426464" y="13716"/>
                </a:cubicBezTo>
                <a:cubicBezTo>
                  <a:pt x="1104481" y="65071"/>
                  <a:pt x="985013" y="-12262"/>
                  <a:pt x="740664" y="13716"/>
                </a:cubicBezTo>
                <a:cubicBezTo>
                  <a:pt x="507391" y="37071"/>
                  <a:pt x="191740" y="-16226"/>
                  <a:pt x="0" y="13716"/>
                </a:cubicBezTo>
                <a:cubicBezTo>
                  <a:pt x="503" y="9208"/>
                  <a:pt x="165" y="5575"/>
                  <a:pt x="0" y="0"/>
                </a:cubicBezTo>
                <a:close/>
              </a:path>
              <a:path w="8229600" h="13716"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29236" y="7266"/>
                  <a:pt x="8229919" y="9308"/>
                  <a:pt x="8229600" y="13716"/>
                </a:cubicBezTo>
                <a:cubicBezTo>
                  <a:pt x="8094333" y="-9824"/>
                  <a:pt x="7850928" y="32876"/>
                  <a:pt x="7626096" y="13716"/>
                </a:cubicBezTo>
                <a:cubicBezTo>
                  <a:pt x="7448378" y="-5141"/>
                  <a:pt x="7315174" y="-6416"/>
                  <a:pt x="7022592" y="13716"/>
                </a:cubicBezTo>
                <a:cubicBezTo>
                  <a:pt x="6686163" y="45927"/>
                  <a:pt x="6352629" y="18938"/>
                  <a:pt x="6172200" y="13716"/>
                </a:cubicBezTo>
                <a:cubicBezTo>
                  <a:pt x="6015590" y="37773"/>
                  <a:pt x="5770309" y="16706"/>
                  <a:pt x="5650992" y="13716"/>
                </a:cubicBezTo>
                <a:cubicBezTo>
                  <a:pt x="5483975" y="7520"/>
                  <a:pt x="5165324" y="64376"/>
                  <a:pt x="4882896" y="13716"/>
                </a:cubicBezTo>
                <a:cubicBezTo>
                  <a:pt x="4568934" y="2481"/>
                  <a:pt x="4556334" y="23104"/>
                  <a:pt x="4443984" y="13716"/>
                </a:cubicBezTo>
                <a:cubicBezTo>
                  <a:pt x="4320775" y="6004"/>
                  <a:pt x="4034988" y="-8062"/>
                  <a:pt x="3758184" y="13716"/>
                </a:cubicBezTo>
                <a:cubicBezTo>
                  <a:pt x="3445155" y="-5570"/>
                  <a:pt x="3367892" y="9252"/>
                  <a:pt x="3236976" y="13716"/>
                </a:cubicBezTo>
                <a:cubicBezTo>
                  <a:pt x="3093796" y="21836"/>
                  <a:pt x="2635824" y="19560"/>
                  <a:pt x="2386584" y="13716"/>
                </a:cubicBezTo>
                <a:cubicBezTo>
                  <a:pt x="2139815" y="-7869"/>
                  <a:pt x="2105958" y="21373"/>
                  <a:pt x="1947672" y="13716"/>
                </a:cubicBezTo>
                <a:cubicBezTo>
                  <a:pt x="1801011" y="-24483"/>
                  <a:pt x="1533636" y="10074"/>
                  <a:pt x="1261872" y="13716"/>
                </a:cubicBezTo>
                <a:cubicBezTo>
                  <a:pt x="989528" y="27655"/>
                  <a:pt x="1025848" y="10113"/>
                  <a:pt x="822960" y="13716"/>
                </a:cubicBezTo>
                <a:cubicBezTo>
                  <a:pt x="653456" y="16384"/>
                  <a:pt x="304027" y="3429"/>
                  <a:pt x="0" y="13716"/>
                </a:cubicBezTo>
                <a:cubicBezTo>
                  <a:pt x="326" y="10292"/>
                  <a:pt x="-17" y="5199"/>
                  <a:pt x="0" y="0"/>
                </a:cubicBezTo>
                <a:close/>
              </a:path>
              <a:path w="8229600" h="13716"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815" y="6665"/>
                  <a:pt x="8229309" y="10133"/>
                  <a:pt x="8229600" y="13716"/>
                </a:cubicBezTo>
                <a:cubicBezTo>
                  <a:pt x="7944174" y="-33676"/>
                  <a:pt x="7795646" y="-38977"/>
                  <a:pt x="7461504" y="13716"/>
                </a:cubicBezTo>
                <a:cubicBezTo>
                  <a:pt x="7129776" y="46515"/>
                  <a:pt x="7082769" y="26874"/>
                  <a:pt x="6940296" y="13716"/>
                </a:cubicBezTo>
                <a:cubicBezTo>
                  <a:pt x="6799665" y="-20447"/>
                  <a:pt x="6652769" y="27211"/>
                  <a:pt x="6419088" y="13716"/>
                </a:cubicBezTo>
                <a:cubicBezTo>
                  <a:pt x="6143970" y="47703"/>
                  <a:pt x="5863165" y="-21103"/>
                  <a:pt x="5650992" y="13716"/>
                </a:cubicBezTo>
                <a:cubicBezTo>
                  <a:pt x="5419172" y="36034"/>
                  <a:pt x="5309448" y="-4977"/>
                  <a:pt x="5129784" y="13716"/>
                </a:cubicBezTo>
                <a:cubicBezTo>
                  <a:pt x="4947928" y="21451"/>
                  <a:pt x="4795021" y="1288"/>
                  <a:pt x="4690872" y="13716"/>
                </a:cubicBezTo>
                <a:cubicBezTo>
                  <a:pt x="4564358" y="-14151"/>
                  <a:pt x="4295485" y="-29852"/>
                  <a:pt x="4087368" y="13716"/>
                </a:cubicBezTo>
                <a:cubicBezTo>
                  <a:pt x="3871704" y="35834"/>
                  <a:pt x="3732927" y="-15470"/>
                  <a:pt x="3401568" y="13716"/>
                </a:cubicBezTo>
                <a:cubicBezTo>
                  <a:pt x="3075889" y="15088"/>
                  <a:pt x="3025898" y="39828"/>
                  <a:pt x="2798064" y="13716"/>
                </a:cubicBezTo>
                <a:cubicBezTo>
                  <a:pt x="2581856" y="-25441"/>
                  <a:pt x="2428311" y="-9472"/>
                  <a:pt x="2276856" y="13716"/>
                </a:cubicBezTo>
                <a:cubicBezTo>
                  <a:pt x="2098246" y="48711"/>
                  <a:pt x="1737531" y="51387"/>
                  <a:pt x="1426464" y="13716"/>
                </a:cubicBezTo>
                <a:cubicBezTo>
                  <a:pt x="1104708" y="21917"/>
                  <a:pt x="1006595" y="11356"/>
                  <a:pt x="740664" y="13716"/>
                </a:cubicBezTo>
                <a:cubicBezTo>
                  <a:pt x="480378" y="28512"/>
                  <a:pt x="202592" y="-16929"/>
                  <a:pt x="0" y="13716"/>
                </a:cubicBezTo>
                <a:cubicBezTo>
                  <a:pt x="244" y="8978"/>
                  <a:pt x="436" y="6414"/>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Google Shape;66;p14"/>
          <p:cNvSpPr txBox="1">
            <a:spLocks noGrp="1"/>
          </p:cNvSpPr>
          <p:nvPr>
            <p:ph sz="half" idx="1"/>
          </p:nvPr>
        </p:nvSpPr>
        <p:spPr>
          <a:xfrm>
            <a:off x="429369" y="1553487"/>
            <a:ext cx="8229600" cy="3089379"/>
          </a:xfrm>
          <a:prstGeom prst="rect">
            <a:avLst/>
          </a:prstGeom>
        </p:spPr>
        <p:txBody>
          <a:bodyPr spcFirstLastPara="1" vert="horz" lIns="91440" tIns="45720" rIns="91440" bIns="45720" rtlCol="0" anchor="t" anchorCtr="0">
            <a:normAutofit/>
          </a:bodyPr>
          <a:lstStyle/>
          <a:p>
            <a:pPr marL="0" indent="-228600" defTabSz="914400">
              <a:spcAft>
                <a:spcPts val="1200"/>
              </a:spcAft>
            </a:pPr>
            <a:r>
              <a:rPr lang="en-US" sz="1700" b="1" dirty="0"/>
              <a:t>Additional Ambassador Resources</a:t>
            </a:r>
            <a:r>
              <a:rPr lang="en-US" sz="1700" dirty="0"/>
              <a:t>: </a:t>
            </a:r>
            <a:r>
              <a:rPr lang="en-US" sz="1700" dirty="0">
                <a:hlinkClick r:id="rId3"/>
              </a:rPr>
              <a:t>www.spring2action.org/info/ambassadors</a:t>
            </a:r>
            <a:endParaRPr lang="en-US" sz="1700" b="1" dirty="0"/>
          </a:p>
          <a:p>
            <a:pPr marL="0" indent="-228600" defTabSz="914400">
              <a:spcAft>
                <a:spcPts val="1200"/>
              </a:spcAft>
            </a:pPr>
            <a:r>
              <a:rPr lang="en-US" sz="1700" b="1" dirty="0"/>
              <a:t>Participating Nonprofit List</a:t>
            </a:r>
            <a:r>
              <a:rPr lang="en-US" sz="1700" dirty="0"/>
              <a:t>: </a:t>
            </a:r>
            <a:r>
              <a:rPr lang="en-US" sz="1700" dirty="0">
                <a:hlinkClick r:id="rId4"/>
              </a:rPr>
              <a:t>bit.ly/S2ANonprofits</a:t>
            </a:r>
            <a:r>
              <a:rPr lang="en-US" sz="1700" dirty="0"/>
              <a:t> </a:t>
            </a:r>
          </a:p>
          <a:p>
            <a:pPr marL="0" indent="-228600" defTabSz="914400">
              <a:spcAft>
                <a:spcPts val="1200"/>
              </a:spcAft>
            </a:pPr>
            <a:r>
              <a:rPr lang="en-US" sz="1700" b="1" dirty="0"/>
              <a:t>Donation Impact Stories</a:t>
            </a:r>
            <a:r>
              <a:rPr lang="en-US" sz="1700" dirty="0"/>
              <a:t>: </a:t>
            </a:r>
            <a:r>
              <a:rPr lang="en-US" sz="1700" dirty="0">
                <a:hlinkClick r:id="rId5"/>
              </a:rPr>
              <a:t>www.spring2action.org/info/impact-stories</a:t>
            </a:r>
            <a:endParaRPr lang="en-US" sz="1700" b="1" dirty="0"/>
          </a:p>
          <a:p>
            <a:pPr marL="0" indent="-228600" defTabSz="914400">
              <a:spcAft>
                <a:spcPts val="1200"/>
              </a:spcAft>
            </a:pPr>
            <a:r>
              <a:rPr lang="en-US" sz="1700" b="1" dirty="0"/>
              <a:t>Social Media Hashtag</a:t>
            </a:r>
            <a:r>
              <a:rPr lang="en-US" sz="1700" dirty="0"/>
              <a:t>: #Spring2ACTion</a:t>
            </a:r>
            <a:endParaRPr lang="en-US" sz="1700" b="1" dirty="0"/>
          </a:p>
          <a:p>
            <a:pPr marL="0" indent="-228600" defTabSz="914400">
              <a:spcAft>
                <a:spcPts val="1200"/>
              </a:spcAft>
            </a:pPr>
            <a:r>
              <a:rPr lang="en-US" sz="1700" b="1" dirty="0"/>
              <a:t>Website: </a:t>
            </a:r>
            <a:r>
              <a:rPr lang="en-US" sz="1700" dirty="0">
                <a:hlinkClick r:id="rId6"/>
              </a:rPr>
              <a:t>www.spring2action.org</a:t>
            </a:r>
            <a:r>
              <a:rPr lang="en-US" sz="1700" dirty="0"/>
              <a:t>   </a:t>
            </a:r>
          </a:p>
        </p:txBody>
      </p:sp>
    </p:spTree>
    <p:extLst>
      <p:ext uri="{BB962C8B-B14F-4D97-AF65-F5344CB8AC3E}">
        <p14:creationId xmlns:p14="http://schemas.microsoft.com/office/powerpoint/2010/main" val="1641343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4"/>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Google Shape;65;p14"/>
          <p:cNvSpPr txBox="1">
            <a:spLocks noGrp="1"/>
          </p:cNvSpPr>
          <p:nvPr>
            <p:ph type="title"/>
          </p:nvPr>
        </p:nvSpPr>
        <p:spPr>
          <a:xfrm>
            <a:off x="429369" y="178904"/>
            <a:ext cx="8263890" cy="1075811"/>
          </a:xfrm>
          <a:prstGeom prst="rect">
            <a:avLst/>
          </a:prstGeom>
        </p:spPr>
        <p:txBody>
          <a:bodyPr spcFirstLastPara="1" vert="horz" lIns="91440" tIns="45720" rIns="91440" bIns="45720" rtlCol="0" anchor="b" anchorCtr="0">
            <a:normAutofit/>
          </a:bodyPr>
          <a:lstStyle/>
          <a:p>
            <a:pPr marL="0" lvl="0" indent="0" defTabSz="914400">
              <a:spcAft>
                <a:spcPts val="0"/>
              </a:spcAft>
            </a:pPr>
            <a:r>
              <a:rPr lang="en-US" sz="4100" b="1"/>
              <a:t>About Spring2ACTion</a:t>
            </a:r>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261158"/>
            <a:ext cx="8229600" cy="13716"/>
          </a:xfrm>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 name="connsiteX0" fmla="*/ 0 w 8229600"/>
              <a:gd name="connsiteY0" fmla="*/ 0 h 13716"/>
              <a:gd name="connsiteX1" fmla="*/ 521208 w 8229600"/>
              <a:gd name="connsiteY1" fmla="*/ 0 h 13716"/>
              <a:gd name="connsiteX2" fmla="*/ 960120 w 8229600"/>
              <a:gd name="connsiteY2" fmla="*/ 0 h 13716"/>
              <a:gd name="connsiteX3" fmla="*/ 1481328 w 8229600"/>
              <a:gd name="connsiteY3" fmla="*/ 0 h 13716"/>
              <a:gd name="connsiteX4" fmla="*/ 2167128 w 8229600"/>
              <a:gd name="connsiteY4" fmla="*/ 0 h 13716"/>
              <a:gd name="connsiteX5" fmla="*/ 2935224 w 8229600"/>
              <a:gd name="connsiteY5" fmla="*/ 0 h 13716"/>
              <a:gd name="connsiteX6" fmla="*/ 3785616 w 8229600"/>
              <a:gd name="connsiteY6" fmla="*/ 0 h 13716"/>
              <a:gd name="connsiteX7" fmla="*/ 4636008 w 8229600"/>
              <a:gd name="connsiteY7" fmla="*/ 0 h 13716"/>
              <a:gd name="connsiteX8" fmla="*/ 5239512 w 8229600"/>
              <a:gd name="connsiteY8" fmla="*/ 0 h 13716"/>
              <a:gd name="connsiteX9" fmla="*/ 6007608 w 8229600"/>
              <a:gd name="connsiteY9" fmla="*/ 0 h 13716"/>
              <a:gd name="connsiteX10" fmla="*/ 6693408 w 8229600"/>
              <a:gd name="connsiteY10" fmla="*/ 0 h 13716"/>
              <a:gd name="connsiteX11" fmla="*/ 7296912 w 8229600"/>
              <a:gd name="connsiteY11" fmla="*/ 0 h 13716"/>
              <a:gd name="connsiteX12" fmla="*/ 8229600 w 8229600"/>
              <a:gd name="connsiteY12" fmla="*/ 0 h 13716"/>
              <a:gd name="connsiteX13" fmla="*/ 8229600 w 8229600"/>
              <a:gd name="connsiteY13" fmla="*/ 13716 h 13716"/>
              <a:gd name="connsiteX14" fmla="*/ 7626096 w 8229600"/>
              <a:gd name="connsiteY14" fmla="*/ 13716 h 13716"/>
              <a:gd name="connsiteX15" fmla="*/ 7022592 w 8229600"/>
              <a:gd name="connsiteY15" fmla="*/ 13716 h 13716"/>
              <a:gd name="connsiteX16" fmla="*/ 6172200 w 8229600"/>
              <a:gd name="connsiteY16" fmla="*/ 13716 h 13716"/>
              <a:gd name="connsiteX17" fmla="*/ 5650992 w 8229600"/>
              <a:gd name="connsiteY17" fmla="*/ 13716 h 13716"/>
              <a:gd name="connsiteX18" fmla="*/ 4882896 w 8229600"/>
              <a:gd name="connsiteY18" fmla="*/ 13716 h 13716"/>
              <a:gd name="connsiteX19" fmla="*/ 4443984 w 8229600"/>
              <a:gd name="connsiteY19" fmla="*/ 13716 h 13716"/>
              <a:gd name="connsiteX20" fmla="*/ 3758184 w 8229600"/>
              <a:gd name="connsiteY20" fmla="*/ 13716 h 13716"/>
              <a:gd name="connsiteX21" fmla="*/ 3236976 w 8229600"/>
              <a:gd name="connsiteY21" fmla="*/ 13716 h 13716"/>
              <a:gd name="connsiteX22" fmla="*/ 2386584 w 8229600"/>
              <a:gd name="connsiteY22" fmla="*/ 13716 h 13716"/>
              <a:gd name="connsiteX23" fmla="*/ 1947672 w 8229600"/>
              <a:gd name="connsiteY23" fmla="*/ 13716 h 13716"/>
              <a:gd name="connsiteX24" fmla="*/ 1261872 w 8229600"/>
              <a:gd name="connsiteY24" fmla="*/ 13716 h 13716"/>
              <a:gd name="connsiteX25" fmla="*/ 822960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997" y="6635"/>
                  <a:pt x="8229550" y="9822"/>
                  <a:pt x="8229600" y="13716"/>
                </a:cubicBezTo>
                <a:cubicBezTo>
                  <a:pt x="7945777" y="15373"/>
                  <a:pt x="7812308" y="-13083"/>
                  <a:pt x="7461504" y="13716"/>
                </a:cubicBezTo>
                <a:cubicBezTo>
                  <a:pt x="7129391" y="48613"/>
                  <a:pt x="7087333" y="37334"/>
                  <a:pt x="6940296" y="13716"/>
                </a:cubicBezTo>
                <a:cubicBezTo>
                  <a:pt x="6810862" y="-27592"/>
                  <a:pt x="6701312" y="14789"/>
                  <a:pt x="6419088" y="13716"/>
                </a:cubicBezTo>
                <a:cubicBezTo>
                  <a:pt x="6152777" y="14283"/>
                  <a:pt x="5868611" y="44230"/>
                  <a:pt x="5650992" y="13716"/>
                </a:cubicBezTo>
                <a:cubicBezTo>
                  <a:pt x="5439747" y="10678"/>
                  <a:pt x="5334901" y="-5616"/>
                  <a:pt x="5129784" y="13716"/>
                </a:cubicBezTo>
                <a:cubicBezTo>
                  <a:pt x="4955906" y="35886"/>
                  <a:pt x="4793216" y="29316"/>
                  <a:pt x="4690872" y="13716"/>
                </a:cubicBezTo>
                <a:cubicBezTo>
                  <a:pt x="4552374" y="26515"/>
                  <a:pt x="4318742" y="1676"/>
                  <a:pt x="4087368" y="13716"/>
                </a:cubicBezTo>
                <a:cubicBezTo>
                  <a:pt x="3849418" y="28053"/>
                  <a:pt x="3751577" y="25116"/>
                  <a:pt x="3401568" y="13716"/>
                </a:cubicBezTo>
                <a:cubicBezTo>
                  <a:pt x="3067953" y="15837"/>
                  <a:pt x="3012425" y="22307"/>
                  <a:pt x="2798064" y="13716"/>
                </a:cubicBezTo>
                <a:cubicBezTo>
                  <a:pt x="2565154" y="11948"/>
                  <a:pt x="2426719" y="-36366"/>
                  <a:pt x="2276856" y="13716"/>
                </a:cubicBezTo>
                <a:cubicBezTo>
                  <a:pt x="2090980" y="-190"/>
                  <a:pt x="1702030" y="-12752"/>
                  <a:pt x="1426464" y="13716"/>
                </a:cubicBezTo>
                <a:cubicBezTo>
                  <a:pt x="1104481" y="65071"/>
                  <a:pt x="985013" y="-12262"/>
                  <a:pt x="740664" y="13716"/>
                </a:cubicBezTo>
                <a:cubicBezTo>
                  <a:pt x="507391" y="37071"/>
                  <a:pt x="191740" y="-16226"/>
                  <a:pt x="0" y="13716"/>
                </a:cubicBezTo>
                <a:cubicBezTo>
                  <a:pt x="503" y="9208"/>
                  <a:pt x="165" y="5575"/>
                  <a:pt x="0" y="0"/>
                </a:cubicBezTo>
                <a:close/>
              </a:path>
              <a:path w="8229600" h="13716"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29236" y="7266"/>
                  <a:pt x="8229919" y="9308"/>
                  <a:pt x="8229600" y="13716"/>
                </a:cubicBezTo>
                <a:cubicBezTo>
                  <a:pt x="8094333" y="-9824"/>
                  <a:pt x="7850928" y="32876"/>
                  <a:pt x="7626096" y="13716"/>
                </a:cubicBezTo>
                <a:cubicBezTo>
                  <a:pt x="7448378" y="-5141"/>
                  <a:pt x="7315174" y="-6416"/>
                  <a:pt x="7022592" y="13716"/>
                </a:cubicBezTo>
                <a:cubicBezTo>
                  <a:pt x="6686163" y="45927"/>
                  <a:pt x="6352629" y="18938"/>
                  <a:pt x="6172200" y="13716"/>
                </a:cubicBezTo>
                <a:cubicBezTo>
                  <a:pt x="6015590" y="37773"/>
                  <a:pt x="5770309" y="16706"/>
                  <a:pt x="5650992" y="13716"/>
                </a:cubicBezTo>
                <a:cubicBezTo>
                  <a:pt x="5483975" y="7520"/>
                  <a:pt x="5165324" y="64376"/>
                  <a:pt x="4882896" y="13716"/>
                </a:cubicBezTo>
                <a:cubicBezTo>
                  <a:pt x="4568934" y="2481"/>
                  <a:pt x="4556334" y="23104"/>
                  <a:pt x="4443984" y="13716"/>
                </a:cubicBezTo>
                <a:cubicBezTo>
                  <a:pt x="4320775" y="6004"/>
                  <a:pt x="4034988" y="-8062"/>
                  <a:pt x="3758184" y="13716"/>
                </a:cubicBezTo>
                <a:cubicBezTo>
                  <a:pt x="3445155" y="-5570"/>
                  <a:pt x="3367892" y="9252"/>
                  <a:pt x="3236976" y="13716"/>
                </a:cubicBezTo>
                <a:cubicBezTo>
                  <a:pt x="3093796" y="21836"/>
                  <a:pt x="2635824" y="19560"/>
                  <a:pt x="2386584" y="13716"/>
                </a:cubicBezTo>
                <a:cubicBezTo>
                  <a:pt x="2139815" y="-7869"/>
                  <a:pt x="2105958" y="21373"/>
                  <a:pt x="1947672" y="13716"/>
                </a:cubicBezTo>
                <a:cubicBezTo>
                  <a:pt x="1801011" y="-24483"/>
                  <a:pt x="1533636" y="10074"/>
                  <a:pt x="1261872" y="13716"/>
                </a:cubicBezTo>
                <a:cubicBezTo>
                  <a:pt x="989528" y="27655"/>
                  <a:pt x="1025848" y="10113"/>
                  <a:pt x="822960" y="13716"/>
                </a:cubicBezTo>
                <a:cubicBezTo>
                  <a:pt x="653456" y="16384"/>
                  <a:pt x="304027" y="3429"/>
                  <a:pt x="0" y="13716"/>
                </a:cubicBezTo>
                <a:cubicBezTo>
                  <a:pt x="326" y="10292"/>
                  <a:pt x="-17" y="5199"/>
                  <a:pt x="0" y="0"/>
                </a:cubicBezTo>
                <a:close/>
              </a:path>
              <a:path w="8229600" h="13716"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815" y="6665"/>
                  <a:pt x="8229309" y="10133"/>
                  <a:pt x="8229600" y="13716"/>
                </a:cubicBezTo>
                <a:cubicBezTo>
                  <a:pt x="7944174" y="-33676"/>
                  <a:pt x="7795646" y="-38977"/>
                  <a:pt x="7461504" y="13716"/>
                </a:cubicBezTo>
                <a:cubicBezTo>
                  <a:pt x="7129776" y="46515"/>
                  <a:pt x="7082769" y="26874"/>
                  <a:pt x="6940296" y="13716"/>
                </a:cubicBezTo>
                <a:cubicBezTo>
                  <a:pt x="6799665" y="-20447"/>
                  <a:pt x="6652769" y="27211"/>
                  <a:pt x="6419088" y="13716"/>
                </a:cubicBezTo>
                <a:cubicBezTo>
                  <a:pt x="6143970" y="47703"/>
                  <a:pt x="5863165" y="-21103"/>
                  <a:pt x="5650992" y="13716"/>
                </a:cubicBezTo>
                <a:cubicBezTo>
                  <a:pt x="5419172" y="36034"/>
                  <a:pt x="5309448" y="-4977"/>
                  <a:pt x="5129784" y="13716"/>
                </a:cubicBezTo>
                <a:cubicBezTo>
                  <a:pt x="4947928" y="21451"/>
                  <a:pt x="4795021" y="1288"/>
                  <a:pt x="4690872" y="13716"/>
                </a:cubicBezTo>
                <a:cubicBezTo>
                  <a:pt x="4564358" y="-14151"/>
                  <a:pt x="4295485" y="-29852"/>
                  <a:pt x="4087368" y="13716"/>
                </a:cubicBezTo>
                <a:cubicBezTo>
                  <a:pt x="3871704" y="35834"/>
                  <a:pt x="3732927" y="-15470"/>
                  <a:pt x="3401568" y="13716"/>
                </a:cubicBezTo>
                <a:cubicBezTo>
                  <a:pt x="3075889" y="15088"/>
                  <a:pt x="3025898" y="39828"/>
                  <a:pt x="2798064" y="13716"/>
                </a:cubicBezTo>
                <a:cubicBezTo>
                  <a:pt x="2581856" y="-25441"/>
                  <a:pt x="2428311" y="-9472"/>
                  <a:pt x="2276856" y="13716"/>
                </a:cubicBezTo>
                <a:cubicBezTo>
                  <a:pt x="2098246" y="48711"/>
                  <a:pt x="1737531" y="51387"/>
                  <a:pt x="1426464" y="13716"/>
                </a:cubicBezTo>
                <a:cubicBezTo>
                  <a:pt x="1104708" y="21917"/>
                  <a:pt x="1006595" y="11356"/>
                  <a:pt x="740664" y="13716"/>
                </a:cubicBezTo>
                <a:cubicBezTo>
                  <a:pt x="480378" y="28512"/>
                  <a:pt x="202592" y="-16929"/>
                  <a:pt x="0" y="13716"/>
                </a:cubicBezTo>
                <a:cubicBezTo>
                  <a:pt x="244" y="8978"/>
                  <a:pt x="436" y="6414"/>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Google Shape;66;p14"/>
          <p:cNvSpPr txBox="1">
            <a:spLocks noGrp="1"/>
          </p:cNvSpPr>
          <p:nvPr>
            <p:ph sz="half" idx="1"/>
          </p:nvPr>
        </p:nvSpPr>
        <p:spPr>
          <a:xfrm>
            <a:off x="429368" y="1553487"/>
            <a:ext cx="5884429" cy="3281749"/>
          </a:xfrm>
          <a:prstGeom prst="rect">
            <a:avLst/>
          </a:prstGeom>
        </p:spPr>
        <p:txBody>
          <a:bodyPr spcFirstLastPara="1" vert="horz" lIns="91440" tIns="45720" rIns="91440" bIns="45720" rtlCol="0" anchor="t" anchorCtr="0">
            <a:normAutofit lnSpcReduction="10000"/>
          </a:bodyPr>
          <a:lstStyle/>
          <a:p>
            <a:pPr marL="0" indent="0" defTabSz="914400">
              <a:spcAft>
                <a:spcPts val="1200"/>
              </a:spcAft>
              <a:buNone/>
            </a:pPr>
            <a:r>
              <a:rPr lang="en-US" sz="1300" dirty="0"/>
              <a:t>Thank you for supporting </a:t>
            </a:r>
            <a:r>
              <a:rPr lang="en-US" sz="1300" dirty="0">
                <a:hlinkClick r:id="rId3"/>
              </a:rPr>
              <a:t>Spring2ACTion</a:t>
            </a:r>
            <a:r>
              <a:rPr lang="en-US" sz="1300" dirty="0"/>
              <a:t>, Alexandria’s 24-hour Giving Day!</a:t>
            </a:r>
          </a:p>
          <a:p>
            <a:pPr marL="0" indent="0" defTabSz="914400">
              <a:spcAft>
                <a:spcPts val="1200"/>
              </a:spcAft>
              <a:buNone/>
            </a:pPr>
            <a:r>
              <a:rPr lang="en-US" sz="1300" dirty="0"/>
              <a:t>Spring2ACTion provides a simple way for our friends and neighbors to give to the charitable causes we care about most and make a positive on our local community.</a:t>
            </a:r>
          </a:p>
          <a:p>
            <a:pPr marL="0" indent="0" defTabSz="914400">
              <a:spcAft>
                <a:spcPts val="1200"/>
              </a:spcAft>
              <a:buNone/>
            </a:pPr>
            <a:r>
              <a:rPr lang="en-US" sz="1300" dirty="0">
                <a:hlinkClick r:id="rId4"/>
              </a:rPr>
              <a:t>ACT for Alexandria</a:t>
            </a:r>
            <a:r>
              <a:rPr lang="en-US" sz="1300" dirty="0"/>
              <a:t> has hosted Spring2ACTion for the last 13 years and raised $19 million for local nonprofits. In 2022, 7,700 donors gave $2.65 million to 172 nonprofits serving Alexandria.</a:t>
            </a:r>
          </a:p>
          <a:p>
            <a:pPr marL="0" indent="0" defTabSz="914400">
              <a:spcAft>
                <a:spcPts val="1200"/>
              </a:spcAft>
              <a:buNone/>
            </a:pPr>
            <a:r>
              <a:rPr lang="en-US" sz="1300" dirty="0"/>
              <a:t>April 26 is this year’s Giving Day, and 185 local nonprofits are participating. Giving starts at just $5 and can take 5 minutes or less. We need your help to reach our goals of raising $2.5 million and encouraging at least 10,000 Alexandrians to give. </a:t>
            </a:r>
          </a:p>
          <a:p>
            <a:pPr marL="0" indent="0" defTabSz="914400">
              <a:spcAft>
                <a:spcPts val="1200"/>
              </a:spcAft>
              <a:buNone/>
            </a:pPr>
            <a:r>
              <a:rPr lang="en-US" sz="1300" dirty="0"/>
              <a:t>This toolkit includes key timing details, sample social media posts, and email content that you can customize and share with your network.</a:t>
            </a:r>
          </a:p>
        </p:txBody>
      </p:sp>
      <p:pic>
        <p:nvPicPr>
          <p:cNvPr id="4" name="Content Placeholder 3" descr="Logo, company name&#10;&#10;Description automatically generated">
            <a:extLst>
              <a:ext uri="{FF2B5EF4-FFF2-40B4-BE49-F238E27FC236}">
                <a16:creationId xmlns:a16="http://schemas.microsoft.com/office/drawing/2014/main" id="{42EA8BDE-9CBA-63EA-F0E2-78175AB0709A}"/>
              </a:ext>
            </a:extLst>
          </p:cNvPr>
          <p:cNvPicPr>
            <a:picLocks noGrp="1" noChangeAspect="1"/>
          </p:cNvPicPr>
          <p:nvPr>
            <p:ph sz="half" idx="2"/>
          </p:nvPr>
        </p:nvPicPr>
        <p:blipFill rotWithShape="1">
          <a:blip r:embed="rId5"/>
          <a:srcRect l="1934" r="1861" b="1"/>
          <a:stretch/>
        </p:blipFill>
        <p:spPr>
          <a:xfrm>
            <a:off x="6313797" y="1476527"/>
            <a:ext cx="2408021" cy="2503001"/>
          </a:xfrm>
          <a:prstGeom prst="rect">
            <a:avLst/>
          </a:prstGeom>
          <a:effectLst>
            <a:outerShdw blurRad="50800" dist="38100" dir="5400000" algn="t" rotWithShape="0">
              <a:prstClr val="black">
                <a:alpha val="40000"/>
              </a:prstClr>
            </a:outerShdw>
          </a:effectLst>
        </p:spPr>
      </p:pic>
      <p:sp>
        <p:nvSpPr>
          <p:cNvPr id="5" name="TextBox 4">
            <a:extLst>
              <a:ext uri="{FF2B5EF4-FFF2-40B4-BE49-F238E27FC236}">
                <a16:creationId xmlns:a16="http://schemas.microsoft.com/office/drawing/2014/main" id="{2EEC74DA-A548-5F9D-F9A5-E3466F180839}"/>
              </a:ext>
            </a:extLst>
          </p:cNvPr>
          <p:cNvSpPr txBox="1"/>
          <p:nvPr/>
        </p:nvSpPr>
        <p:spPr>
          <a:xfrm>
            <a:off x="6132067" y="3832008"/>
            <a:ext cx="2771481" cy="292388"/>
          </a:xfrm>
          <a:prstGeom prst="rect">
            <a:avLst/>
          </a:prstGeom>
          <a:noFill/>
        </p:spPr>
        <p:txBody>
          <a:bodyPr wrap="square" rtlCol="0">
            <a:spAutoFit/>
          </a:bodyPr>
          <a:lstStyle/>
          <a:p>
            <a:pPr algn="ctr"/>
            <a:r>
              <a:rPr lang="en-US" sz="1300" dirty="0">
                <a:hlinkClick r:id="rId3"/>
              </a:rPr>
              <a:t>www.spring2action.org</a:t>
            </a:r>
            <a:endParaRPr lang="en-US" sz="13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4"/>
        <p:cNvGrpSpPr/>
        <p:nvPr/>
      </p:nvGrpSpPr>
      <p:grpSpPr>
        <a:xfrm>
          <a:off x="0" y="0"/>
          <a:ext cx="0" cy="0"/>
          <a:chOff x="0" y="0"/>
          <a:chExt cx="0" cy="0"/>
        </a:xfrm>
      </p:grpSpPr>
      <p:sp useBgFill="1">
        <p:nvSpPr>
          <p:cNvPr id="75"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Google Shape;65;p14"/>
          <p:cNvSpPr txBox="1">
            <a:spLocks noGrp="1"/>
          </p:cNvSpPr>
          <p:nvPr>
            <p:ph type="title"/>
          </p:nvPr>
        </p:nvSpPr>
        <p:spPr>
          <a:xfrm>
            <a:off x="429369" y="178904"/>
            <a:ext cx="8263890" cy="1075811"/>
          </a:xfrm>
          <a:prstGeom prst="rect">
            <a:avLst/>
          </a:prstGeom>
        </p:spPr>
        <p:txBody>
          <a:bodyPr spcFirstLastPara="1" vert="horz" lIns="91440" tIns="45720" rIns="91440" bIns="45720" rtlCol="0" anchor="b" anchorCtr="0">
            <a:normAutofit/>
          </a:bodyPr>
          <a:lstStyle/>
          <a:p>
            <a:pPr marL="0" lvl="0" indent="0" defTabSz="914400">
              <a:spcAft>
                <a:spcPts val="0"/>
              </a:spcAft>
            </a:pPr>
            <a:r>
              <a:rPr lang="en-US" sz="4100" b="1"/>
              <a:t>Key Dates</a:t>
            </a:r>
            <a:endParaRPr lang="en-US" sz="4100" b="1" dirty="0"/>
          </a:p>
        </p:txBody>
      </p:sp>
      <p:sp>
        <p:nvSpPr>
          <p:cNvPr id="7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261158"/>
            <a:ext cx="8229600" cy="13716"/>
          </a:xfrm>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 name="connsiteX0" fmla="*/ 0 w 8229600"/>
              <a:gd name="connsiteY0" fmla="*/ 0 h 13716"/>
              <a:gd name="connsiteX1" fmla="*/ 521208 w 8229600"/>
              <a:gd name="connsiteY1" fmla="*/ 0 h 13716"/>
              <a:gd name="connsiteX2" fmla="*/ 960120 w 8229600"/>
              <a:gd name="connsiteY2" fmla="*/ 0 h 13716"/>
              <a:gd name="connsiteX3" fmla="*/ 1481328 w 8229600"/>
              <a:gd name="connsiteY3" fmla="*/ 0 h 13716"/>
              <a:gd name="connsiteX4" fmla="*/ 2167128 w 8229600"/>
              <a:gd name="connsiteY4" fmla="*/ 0 h 13716"/>
              <a:gd name="connsiteX5" fmla="*/ 2935224 w 8229600"/>
              <a:gd name="connsiteY5" fmla="*/ 0 h 13716"/>
              <a:gd name="connsiteX6" fmla="*/ 3785616 w 8229600"/>
              <a:gd name="connsiteY6" fmla="*/ 0 h 13716"/>
              <a:gd name="connsiteX7" fmla="*/ 4636008 w 8229600"/>
              <a:gd name="connsiteY7" fmla="*/ 0 h 13716"/>
              <a:gd name="connsiteX8" fmla="*/ 5239512 w 8229600"/>
              <a:gd name="connsiteY8" fmla="*/ 0 h 13716"/>
              <a:gd name="connsiteX9" fmla="*/ 6007608 w 8229600"/>
              <a:gd name="connsiteY9" fmla="*/ 0 h 13716"/>
              <a:gd name="connsiteX10" fmla="*/ 6693408 w 8229600"/>
              <a:gd name="connsiteY10" fmla="*/ 0 h 13716"/>
              <a:gd name="connsiteX11" fmla="*/ 7296912 w 8229600"/>
              <a:gd name="connsiteY11" fmla="*/ 0 h 13716"/>
              <a:gd name="connsiteX12" fmla="*/ 8229600 w 8229600"/>
              <a:gd name="connsiteY12" fmla="*/ 0 h 13716"/>
              <a:gd name="connsiteX13" fmla="*/ 8229600 w 8229600"/>
              <a:gd name="connsiteY13" fmla="*/ 13716 h 13716"/>
              <a:gd name="connsiteX14" fmla="*/ 7626096 w 8229600"/>
              <a:gd name="connsiteY14" fmla="*/ 13716 h 13716"/>
              <a:gd name="connsiteX15" fmla="*/ 7022592 w 8229600"/>
              <a:gd name="connsiteY15" fmla="*/ 13716 h 13716"/>
              <a:gd name="connsiteX16" fmla="*/ 6172200 w 8229600"/>
              <a:gd name="connsiteY16" fmla="*/ 13716 h 13716"/>
              <a:gd name="connsiteX17" fmla="*/ 5650992 w 8229600"/>
              <a:gd name="connsiteY17" fmla="*/ 13716 h 13716"/>
              <a:gd name="connsiteX18" fmla="*/ 4882896 w 8229600"/>
              <a:gd name="connsiteY18" fmla="*/ 13716 h 13716"/>
              <a:gd name="connsiteX19" fmla="*/ 4443984 w 8229600"/>
              <a:gd name="connsiteY19" fmla="*/ 13716 h 13716"/>
              <a:gd name="connsiteX20" fmla="*/ 3758184 w 8229600"/>
              <a:gd name="connsiteY20" fmla="*/ 13716 h 13716"/>
              <a:gd name="connsiteX21" fmla="*/ 3236976 w 8229600"/>
              <a:gd name="connsiteY21" fmla="*/ 13716 h 13716"/>
              <a:gd name="connsiteX22" fmla="*/ 2386584 w 8229600"/>
              <a:gd name="connsiteY22" fmla="*/ 13716 h 13716"/>
              <a:gd name="connsiteX23" fmla="*/ 1947672 w 8229600"/>
              <a:gd name="connsiteY23" fmla="*/ 13716 h 13716"/>
              <a:gd name="connsiteX24" fmla="*/ 1261872 w 8229600"/>
              <a:gd name="connsiteY24" fmla="*/ 13716 h 13716"/>
              <a:gd name="connsiteX25" fmla="*/ 822960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997" y="6635"/>
                  <a:pt x="8229550" y="9822"/>
                  <a:pt x="8229600" y="13716"/>
                </a:cubicBezTo>
                <a:cubicBezTo>
                  <a:pt x="7945777" y="15373"/>
                  <a:pt x="7812308" y="-13083"/>
                  <a:pt x="7461504" y="13716"/>
                </a:cubicBezTo>
                <a:cubicBezTo>
                  <a:pt x="7129391" y="48613"/>
                  <a:pt x="7087333" y="37334"/>
                  <a:pt x="6940296" y="13716"/>
                </a:cubicBezTo>
                <a:cubicBezTo>
                  <a:pt x="6810862" y="-27592"/>
                  <a:pt x="6701312" y="14789"/>
                  <a:pt x="6419088" y="13716"/>
                </a:cubicBezTo>
                <a:cubicBezTo>
                  <a:pt x="6152777" y="14283"/>
                  <a:pt x="5868611" y="44230"/>
                  <a:pt x="5650992" y="13716"/>
                </a:cubicBezTo>
                <a:cubicBezTo>
                  <a:pt x="5439747" y="10678"/>
                  <a:pt x="5334901" y="-5616"/>
                  <a:pt x="5129784" y="13716"/>
                </a:cubicBezTo>
                <a:cubicBezTo>
                  <a:pt x="4955906" y="35886"/>
                  <a:pt x="4793216" y="29316"/>
                  <a:pt x="4690872" y="13716"/>
                </a:cubicBezTo>
                <a:cubicBezTo>
                  <a:pt x="4552374" y="26515"/>
                  <a:pt x="4318742" y="1676"/>
                  <a:pt x="4087368" y="13716"/>
                </a:cubicBezTo>
                <a:cubicBezTo>
                  <a:pt x="3849418" y="28053"/>
                  <a:pt x="3751577" y="25116"/>
                  <a:pt x="3401568" y="13716"/>
                </a:cubicBezTo>
                <a:cubicBezTo>
                  <a:pt x="3067953" y="15837"/>
                  <a:pt x="3012425" y="22307"/>
                  <a:pt x="2798064" y="13716"/>
                </a:cubicBezTo>
                <a:cubicBezTo>
                  <a:pt x="2565154" y="11948"/>
                  <a:pt x="2426719" y="-36366"/>
                  <a:pt x="2276856" y="13716"/>
                </a:cubicBezTo>
                <a:cubicBezTo>
                  <a:pt x="2090980" y="-190"/>
                  <a:pt x="1702030" y="-12752"/>
                  <a:pt x="1426464" y="13716"/>
                </a:cubicBezTo>
                <a:cubicBezTo>
                  <a:pt x="1104481" y="65071"/>
                  <a:pt x="985013" y="-12262"/>
                  <a:pt x="740664" y="13716"/>
                </a:cubicBezTo>
                <a:cubicBezTo>
                  <a:pt x="507391" y="37071"/>
                  <a:pt x="191740" y="-16226"/>
                  <a:pt x="0" y="13716"/>
                </a:cubicBezTo>
                <a:cubicBezTo>
                  <a:pt x="503" y="9208"/>
                  <a:pt x="165" y="5575"/>
                  <a:pt x="0" y="0"/>
                </a:cubicBezTo>
                <a:close/>
              </a:path>
              <a:path w="8229600" h="13716"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29236" y="7266"/>
                  <a:pt x="8229919" y="9308"/>
                  <a:pt x="8229600" y="13716"/>
                </a:cubicBezTo>
                <a:cubicBezTo>
                  <a:pt x="8094333" y="-9824"/>
                  <a:pt x="7850928" y="32876"/>
                  <a:pt x="7626096" y="13716"/>
                </a:cubicBezTo>
                <a:cubicBezTo>
                  <a:pt x="7448378" y="-5141"/>
                  <a:pt x="7315174" y="-6416"/>
                  <a:pt x="7022592" y="13716"/>
                </a:cubicBezTo>
                <a:cubicBezTo>
                  <a:pt x="6686163" y="45927"/>
                  <a:pt x="6352629" y="18938"/>
                  <a:pt x="6172200" y="13716"/>
                </a:cubicBezTo>
                <a:cubicBezTo>
                  <a:pt x="6015590" y="37773"/>
                  <a:pt x="5770309" y="16706"/>
                  <a:pt x="5650992" y="13716"/>
                </a:cubicBezTo>
                <a:cubicBezTo>
                  <a:pt x="5483975" y="7520"/>
                  <a:pt x="5165324" y="64376"/>
                  <a:pt x="4882896" y="13716"/>
                </a:cubicBezTo>
                <a:cubicBezTo>
                  <a:pt x="4568934" y="2481"/>
                  <a:pt x="4556334" y="23104"/>
                  <a:pt x="4443984" y="13716"/>
                </a:cubicBezTo>
                <a:cubicBezTo>
                  <a:pt x="4320775" y="6004"/>
                  <a:pt x="4034988" y="-8062"/>
                  <a:pt x="3758184" y="13716"/>
                </a:cubicBezTo>
                <a:cubicBezTo>
                  <a:pt x="3445155" y="-5570"/>
                  <a:pt x="3367892" y="9252"/>
                  <a:pt x="3236976" y="13716"/>
                </a:cubicBezTo>
                <a:cubicBezTo>
                  <a:pt x="3093796" y="21836"/>
                  <a:pt x="2635824" y="19560"/>
                  <a:pt x="2386584" y="13716"/>
                </a:cubicBezTo>
                <a:cubicBezTo>
                  <a:pt x="2139815" y="-7869"/>
                  <a:pt x="2105958" y="21373"/>
                  <a:pt x="1947672" y="13716"/>
                </a:cubicBezTo>
                <a:cubicBezTo>
                  <a:pt x="1801011" y="-24483"/>
                  <a:pt x="1533636" y="10074"/>
                  <a:pt x="1261872" y="13716"/>
                </a:cubicBezTo>
                <a:cubicBezTo>
                  <a:pt x="989528" y="27655"/>
                  <a:pt x="1025848" y="10113"/>
                  <a:pt x="822960" y="13716"/>
                </a:cubicBezTo>
                <a:cubicBezTo>
                  <a:pt x="653456" y="16384"/>
                  <a:pt x="304027" y="3429"/>
                  <a:pt x="0" y="13716"/>
                </a:cubicBezTo>
                <a:cubicBezTo>
                  <a:pt x="326" y="10292"/>
                  <a:pt x="-17" y="5199"/>
                  <a:pt x="0" y="0"/>
                </a:cubicBezTo>
                <a:close/>
              </a:path>
              <a:path w="8229600" h="13716"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815" y="6665"/>
                  <a:pt x="8229309" y="10133"/>
                  <a:pt x="8229600" y="13716"/>
                </a:cubicBezTo>
                <a:cubicBezTo>
                  <a:pt x="7944174" y="-33676"/>
                  <a:pt x="7795646" y="-38977"/>
                  <a:pt x="7461504" y="13716"/>
                </a:cubicBezTo>
                <a:cubicBezTo>
                  <a:pt x="7129776" y="46515"/>
                  <a:pt x="7082769" y="26874"/>
                  <a:pt x="6940296" y="13716"/>
                </a:cubicBezTo>
                <a:cubicBezTo>
                  <a:pt x="6799665" y="-20447"/>
                  <a:pt x="6652769" y="27211"/>
                  <a:pt x="6419088" y="13716"/>
                </a:cubicBezTo>
                <a:cubicBezTo>
                  <a:pt x="6143970" y="47703"/>
                  <a:pt x="5863165" y="-21103"/>
                  <a:pt x="5650992" y="13716"/>
                </a:cubicBezTo>
                <a:cubicBezTo>
                  <a:pt x="5419172" y="36034"/>
                  <a:pt x="5309448" y="-4977"/>
                  <a:pt x="5129784" y="13716"/>
                </a:cubicBezTo>
                <a:cubicBezTo>
                  <a:pt x="4947928" y="21451"/>
                  <a:pt x="4795021" y="1288"/>
                  <a:pt x="4690872" y="13716"/>
                </a:cubicBezTo>
                <a:cubicBezTo>
                  <a:pt x="4564358" y="-14151"/>
                  <a:pt x="4295485" y="-29852"/>
                  <a:pt x="4087368" y="13716"/>
                </a:cubicBezTo>
                <a:cubicBezTo>
                  <a:pt x="3871704" y="35834"/>
                  <a:pt x="3732927" y="-15470"/>
                  <a:pt x="3401568" y="13716"/>
                </a:cubicBezTo>
                <a:cubicBezTo>
                  <a:pt x="3075889" y="15088"/>
                  <a:pt x="3025898" y="39828"/>
                  <a:pt x="2798064" y="13716"/>
                </a:cubicBezTo>
                <a:cubicBezTo>
                  <a:pt x="2581856" y="-25441"/>
                  <a:pt x="2428311" y="-9472"/>
                  <a:pt x="2276856" y="13716"/>
                </a:cubicBezTo>
                <a:cubicBezTo>
                  <a:pt x="2098246" y="48711"/>
                  <a:pt x="1737531" y="51387"/>
                  <a:pt x="1426464" y="13716"/>
                </a:cubicBezTo>
                <a:cubicBezTo>
                  <a:pt x="1104708" y="21917"/>
                  <a:pt x="1006595" y="11356"/>
                  <a:pt x="740664" y="13716"/>
                </a:cubicBezTo>
                <a:cubicBezTo>
                  <a:pt x="480378" y="28512"/>
                  <a:pt x="202592" y="-16929"/>
                  <a:pt x="0" y="13716"/>
                </a:cubicBezTo>
                <a:cubicBezTo>
                  <a:pt x="244" y="8978"/>
                  <a:pt x="436" y="6414"/>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Google Shape;66;p14"/>
          <p:cNvSpPr txBox="1">
            <a:spLocks noGrp="1"/>
          </p:cNvSpPr>
          <p:nvPr>
            <p:ph sz="half" idx="1"/>
          </p:nvPr>
        </p:nvSpPr>
        <p:spPr>
          <a:xfrm>
            <a:off x="429369" y="1553487"/>
            <a:ext cx="5035164" cy="3089379"/>
          </a:xfrm>
          <a:prstGeom prst="rect">
            <a:avLst/>
          </a:prstGeom>
        </p:spPr>
        <p:txBody>
          <a:bodyPr spcFirstLastPara="1" vert="horz" lIns="91440" tIns="45720" rIns="91440" bIns="45720" rtlCol="0" anchor="t" anchorCtr="0">
            <a:normAutofit/>
          </a:bodyPr>
          <a:lstStyle/>
          <a:p>
            <a:pPr marL="0" indent="-228600" defTabSz="914400">
              <a:spcAft>
                <a:spcPts val="1200"/>
              </a:spcAft>
            </a:pPr>
            <a:r>
              <a:rPr lang="en-US" sz="1700" b="1" dirty="0"/>
              <a:t>April 12 – April 25: </a:t>
            </a:r>
            <a:r>
              <a:rPr lang="en-US" sz="1700" dirty="0"/>
              <a:t>Early Giving</a:t>
            </a:r>
          </a:p>
          <a:p>
            <a:pPr marL="0" indent="-228600" defTabSz="914400">
              <a:spcAft>
                <a:spcPts val="1200"/>
              </a:spcAft>
            </a:pPr>
            <a:r>
              <a:rPr lang="en-US" sz="1700" b="1" dirty="0"/>
              <a:t>April 26: </a:t>
            </a:r>
            <a:r>
              <a:rPr lang="en-US" sz="1700" dirty="0"/>
              <a:t>Giving Day</a:t>
            </a:r>
          </a:p>
          <a:p>
            <a:pPr marL="0" indent="-228600" defTabSz="914400">
              <a:spcAft>
                <a:spcPts val="1200"/>
              </a:spcAft>
            </a:pPr>
            <a:r>
              <a:rPr lang="en-US" sz="1700" b="1" dirty="0"/>
              <a:t>April 30</a:t>
            </a:r>
            <a:r>
              <a:rPr lang="en-US" sz="1700" dirty="0"/>
              <a:t>: Last Day to Give</a:t>
            </a:r>
          </a:p>
        </p:txBody>
      </p:sp>
      <p:pic>
        <p:nvPicPr>
          <p:cNvPr id="4" name="Content Placeholder 3" descr="Logo, company name&#10;&#10;Description automatically generated">
            <a:extLst>
              <a:ext uri="{FF2B5EF4-FFF2-40B4-BE49-F238E27FC236}">
                <a16:creationId xmlns:a16="http://schemas.microsoft.com/office/drawing/2014/main" id="{42EA8BDE-9CBA-63EA-F0E2-78175AB0709A}"/>
              </a:ext>
            </a:extLst>
          </p:cNvPr>
          <p:cNvPicPr>
            <a:picLocks noGrp="1" noChangeAspect="1"/>
          </p:cNvPicPr>
          <p:nvPr>
            <p:ph sz="half" idx="2"/>
          </p:nvPr>
        </p:nvPicPr>
        <p:blipFill rotWithShape="1">
          <a:blip r:embed="rId3"/>
          <a:srcRect l="1934" r="1861" b="1"/>
          <a:stretch/>
        </p:blipFill>
        <p:spPr>
          <a:xfrm>
            <a:off x="5758833" y="1433619"/>
            <a:ext cx="2955798" cy="307238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940542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4"/>
        <p:cNvGrpSpPr/>
        <p:nvPr/>
      </p:nvGrpSpPr>
      <p:grpSpPr>
        <a:xfrm>
          <a:off x="0" y="0"/>
          <a:ext cx="0" cy="0"/>
          <a:chOff x="0" y="0"/>
          <a:chExt cx="0" cy="0"/>
        </a:xfrm>
      </p:grpSpPr>
      <p:sp useBgFill="1">
        <p:nvSpPr>
          <p:cNvPr id="75"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Google Shape;65;p14"/>
          <p:cNvSpPr txBox="1">
            <a:spLocks noGrp="1"/>
          </p:cNvSpPr>
          <p:nvPr>
            <p:ph type="title"/>
          </p:nvPr>
        </p:nvSpPr>
        <p:spPr>
          <a:xfrm>
            <a:off x="429369" y="178904"/>
            <a:ext cx="8263890" cy="1075811"/>
          </a:xfrm>
          <a:prstGeom prst="rect">
            <a:avLst/>
          </a:prstGeom>
        </p:spPr>
        <p:txBody>
          <a:bodyPr spcFirstLastPara="1" vert="horz" lIns="91440" tIns="45720" rIns="91440" bIns="45720" rtlCol="0" anchor="b" anchorCtr="0">
            <a:normAutofit/>
          </a:bodyPr>
          <a:lstStyle/>
          <a:p>
            <a:pPr marL="0" lvl="0" indent="0" defTabSz="914400">
              <a:spcAft>
                <a:spcPts val="0"/>
              </a:spcAft>
            </a:pPr>
            <a:r>
              <a:rPr lang="en-US" sz="4100" b="1" dirty="0"/>
              <a:t>Giving Instructions</a:t>
            </a:r>
          </a:p>
        </p:txBody>
      </p:sp>
      <p:sp>
        <p:nvSpPr>
          <p:cNvPr id="7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261158"/>
            <a:ext cx="8229600" cy="13716"/>
          </a:xfrm>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 name="connsiteX0" fmla="*/ 0 w 8229600"/>
              <a:gd name="connsiteY0" fmla="*/ 0 h 13716"/>
              <a:gd name="connsiteX1" fmla="*/ 521208 w 8229600"/>
              <a:gd name="connsiteY1" fmla="*/ 0 h 13716"/>
              <a:gd name="connsiteX2" fmla="*/ 960120 w 8229600"/>
              <a:gd name="connsiteY2" fmla="*/ 0 h 13716"/>
              <a:gd name="connsiteX3" fmla="*/ 1481328 w 8229600"/>
              <a:gd name="connsiteY3" fmla="*/ 0 h 13716"/>
              <a:gd name="connsiteX4" fmla="*/ 2167128 w 8229600"/>
              <a:gd name="connsiteY4" fmla="*/ 0 h 13716"/>
              <a:gd name="connsiteX5" fmla="*/ 2935224 w 8229600"/>
              <a:gd name="connsiteY5" fmla="*/ 0 h 13716"/>
              <a:gd name="connsiteX6" fmla="*/ 3785616 w 8229600"/>
              <a:gd name="connsiteY6" fmla="*/ 0 h 13716"/>
              <a:gd name="connsiteX7" fmla="*/ 4636008 w 8229600"/>
              <a:gd name="connsiteY7" fmla="*/ 0 h 13716"/>
              <a:gd name="connsiteX8" fmla="*/ 5239512 w 8229600"/>
              <a:gd name="connsiteY8" fmla="*/ 0 h 13716"/>
              <a:gd name="connsiteX9" fmla="*/ 6007608 w 8229600"/>
              <a:gd name="connsiteY9" fmla="*/ 0 h 13716"/>
              <a:gd name="connsiteX10" fmla="*/ 6693408 w 8229600"/>
              <a:gd name="connsiteY10" fmla="*/ 0 h 13716"/>
              <a:gd name="connsiteX11" fmla="*/ 7296912 w 8229600"/>
              <a:gd name="connsiteY11" fmla="*/ 0 h 13716"/>
              <a:gd name="connsiteX12" fmla="*/ 8229600 w 8229600"/>
              <a:gd name="connsiteY12" fmla="*/ 0 h 13716"/>
              <a:gd name="connsiteX13" fmla="*/ 8229600 w 8229600"/>
              <a:gd name="connsiteY13" fmla="*/ 13716 h 13716"/>
              <a:gd name="connsiteX14" fmla="*/ 7626096 w 8229600"/>
              <a:gd name="connsiteY14" fmla="*/ 13716 h 13716"/>
              <a:gd name="connsiteX15" fmla="*/ 7022592 w 8229600"/>
              <a:gd name="connsiteY15" fmla="*/ 13716 h 13716"/>
              <a:gd name="connsiteX16" fmla="*/ 6172200 w 8229600"/>
              <a:gd name="connsiteY16" fmla="*/ 13716 h 13716"/>
              <a:gd name="connsiteX17" fmla="*/ 5650992 w 8229600"/>
              <a:gd name="connsiteY17" fmla="*/ 13716 h 13716"/>
              <a:gd name="connsiteX18" fmla="*/ 4882896 w 8229600"/>
              <a:gd name="connsiteY18" fmla="*/ 13716 h 13716"/>
              <a:gd name="connsiteX19" fmla="*/ 4443984 w 8229600"/>
              <a:gd name="connsiteY19" fmla="*/ 13716 h 13716"/>
              <a:gd name="connsiteX20" fmla="*/ 3758184 w 8229600"/>
              <a:gd name="connsiteY20" fmla="*/ 13716 h 13716"/>
              <a:gd name="connsiteX21" fmla="*/ 3236976 w 8229600"/>
              <a:gd name="connsiteY21" fmla="*/ 13716 h 13716"/>
              <a:gd name="connsiteX22" fmla="*/ 2386584 w 8229600"/>
              <a:gd name="connsiteY22" fmla="*/ 13716 h 13716"/>
              <a:gd name="connsiteX23" fmla="*/ 1947672 w 8229600"/>
              <a:gd name="connsiteY23" fmla="*/ 13716 h 13716"/>
              <a:gd name="connsiteX24" fmla="*/ 1261872 w 8229600"/>
              <a:gd name="connsiteY24" fmla="*/ 13716 h 13716"/>
              <a:gd name="connsiteX25" fmla="*/ 822960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997" y="6635"/>
                  <a:pt x="8229550" y="9822"/>
                  <a:pt x="8229600" y="13716"/>
                </a:cubicBezTo>
                <a:cubicBezTo>
                  <a:pt x="7945777" y="15373"/>
                  <a:pt x="7812308" y="-13083"/>
                  <a:pt x="7461504" y="13716"/>
                </a:cubicBezTo>
                <a:cubicBezTo>
                  <a:pt x="7129391" y="48613"/>
                  <a:pt x="7087333" y="37334"/>
                  <a:pt x="6940296" y="13716"/>
                </a:cubicBezTo>
                <a:cubicBezTo>
                  <a:pt x="6810862" y="-27592"/>
                  <a:pt x="6701312" y="14789"/>
                  <a:pt x="6419088" y="13716"/>
                </a:cubicBezTo>
                <a:cubicBezTo>
                  <a:pt x="6152777" y="14283"/>
                  <a:pt x="5868611" y="44230"/>
                  <a:pt x="5650992" y="13716"/>
                </a:cubicBezTo>
                <a:cubicBezTo>
                  <a:pt x="5439747" y="10678"/>
                  <a:pt x="5334901" y="-5616"/>
                  <a:pt x="5129784" y="13716"/>
                </a:cubicBezTo>
                <a:cubicBezTo>
                  <a:pt x="4955906" y="35886"/>
                  <a:pt x="4793216" y="29316"/>
                  <a:pt x="4690872" y="13716"/>
                </a:cubicBezTo>
                <a:cubicBezTo>
                  <a:pt x="4552374" y="26515"/>
                  <a:pt x="4318742" y="1676"/>
                  <a:pt x="4087368" y="13716"/>
                </a:cubicBezTo>
                <a:cubicBezTo>
                  <a:pt x="3849418" y="28053"/>
                  <a:pt x="3751577" y="25116"/>
                  <a:pt x="3401568" y="13716"/>
                </a:cubicBezTo>
                <a:cubicBezTo>
                  <a:pt x="3067953" y="15837"/>
                  <a:pt x="3012425" y="22307"/>
                  <a:pt x="2798064" y="13716"/>
                </a:cubicBezTo>
                <a:cubicBezTo>
                  <a:pt x="2565154" y="11948"/>
                  <a:pt x="2426719" y="-36366"/>
                  <a:pt x="2276856" y="13716"/>
                </a:cubicBezTo>
                <a:cubicBezTo>
                  <a:pt x="2090980" y="-190"/>
                  <a:pt x="1702030" y="-12752"/>
                  <a:pt x="1426464" y="13716"/>
                </a:cubicBezTo>
                <a:cubicBezTo>
                  <a:pt x="1104481" y="65071"/>
                  <a:pt x="985013" y="-12262"/>
                  <a:pt x="740664" y="13716"/>
                </a:cubicBezTo>
                <a:cubicBezTo>
                  <a:pt x="507391" y="37071"/>
                  <a:pt x="191740" y="-16226"/>
                  <a:pt x="0" y="13716"/>
                </a:cubicBezTo>
                <a:cubicBezTo>
                  <a:pt x="503" y="9208"/>
                  <a:pt x="165" y="5575"/>
                  <a:pt x="0" y="0"/>
                </a:cubicBezTo>
                <a:close/>
              </a:path>
              <a:path w="8229600" h="13716"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29236" y="7266"/>
                  <a:pt x="8229919" y="9308"/>
                  <a:pt x="8229600" y="13716"/>
                </a:cubicBezTo>
                <a:cubicBezTo>
                  <a:pt x="8094333" y="-9824"/>
                  <a:pt x="7850928" y="32876"/>
                  <a:pt x="7626096" y="13716"/>
                </a:cubicBezTo>
                <a:cubicBezTo>
                  <a:pt x="7448378" y="-5141"/>
                  <a:pt x="7315174" y="-6416"/>
                  <a:pt x="7022592" y="13716"/>
                </a:cubicBezTo>
                <a:cubicBezTo>
                  <a:pt x="6686163" y="45927"/>
                  <a:pt x="6352629" y="18938"/>
                  <a:pt x="6172200" y="13716"/>
                </a:cubicBezTo>
                <a:cubicBezTo>
                  <a:pt x="6015590" y="37773"/>
                  <a:pt x="5770309" y="16706"/>
                  <a:pt x="5650992" y="13716"/>
                </a:cubicBezTo>
                <a:cubicBezTo>
                  <a:pt x="5483975" y="7520"/>
                  <a:pt x="5165324" y="64376"/>
                  <a:pt x="4882896" y="13716"/>
                </a:cubicBezTo>
                <a:cubicBezTo>
                  <a:pt x="4568934" y="2481"/>
                  <a:pt x="4556334" y="23104"/>
                  <a:pt x="4443984" y="13716"/>
                </a:cubicBezTo>
                <a:cubicBezTo>
                  <a:pt x="4320775" y="6004"/>
                  <a:pt x="4034988" y="-8062"/>
                  <a:pt x="3758184" y="13716"/>
                </a:cubicBezTo>
                <a:cubicBezTo>
                  <a:pt x="3445155" y="-5570"/>
                  <a:pt x="3367892" y="9252"/>
                  <a:pt x="3236976" y="13716"/>
                </a:cubicBezTo>
                <a:cubicBezTo>
                  <a:pt x="3093796" y="21836"/>
                  <a:pt x="2635824" y="19560"/>
                  <a:pt x="2386584" y="13716"/>
                </a:cubicBezTo>
                <a:cubicBezTo>
                  <a:pt x="2139815" y="-7869"/>
                  <a:pt x="2105958" y="21373"/>
                  <a:pt x="1947672" y="13716"/>
                </a:cubicBezTo>
                <a:cubicBezTo>
                  <a:pt x="1801011" y="-24483"/>
                  <a:pt x="1533636" y="10074"/>
                  <a:pt x="1261872" y="13716"/>
                </a:cubicBezTo>
                <a:cubicBezTo>
                  <a:pt x="989528" y="27655"/>
                  <a:pt x="1025848" y="10113"/>
                  <a:pt x="822960" y="13716"/>
                </a:cubicBezTo>
                <a:cubicBezTo>
                  <a:pt x="653456" y="16384"/>
                  <a:pt x="304027" y="3429"/>
                  <a:pt x="0" y="13716"/>
                </a:cubicBezTo>
                <a:cubicBezTo>
                  <a:pt x="326" y="10292"/>
                  <a:pt x="-17" y="5199"/>
                  <a:pt x="0" y="0"/>
                </a:cubicBezTo>
                <a:close/>
              </a:path>
              <a:path w="8229600" h="13716"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815" y="6665"/>
                  <a:pt x="8229309" y="10133"/>
                  <a:pt x="8229600" y="13716"/>
                </a:cubicBezTo>
                <a:cubicBezTo>
                  <a:pt x="7944174" y="-33676"/>
                  <a:pt x="7795646" y="-38977"/>
                  <a:pt x="7461504" y="13716"/>
                </a:cubicBezTo>
                <a:cubicBezTo>
                  <a:pt x="7129776" y="46515"/>
                  <a:pt x="7082769" y="26874"/>
                  <a:pt x="6940296" y="13716"/>
                </a:cubicBezTo>
                <a:cubicBezTo>
                  <a:pt x="6799665" y="-20447"/>
                  <a:pt x="6652769" y="27211"/>
                  <a:pt x="6419088" y="13716"/>
                </a:cubicBezTo>
                <a:cubicBezTo>
                  <a:pt x="6143970" y="47703"/>
                  <a:pt x="5863165" y="-21103"/>
                  <a:pt x="5650992" y="13716"/>
                </a:cubicBezTo>
                <a:cubicBezTo>
                  <a:pt x="5419172" y="36034"/>
                  <a:pt x="5309448" y="-4977"/>
                  <a:pt x="5129784" y="13716"/>
                </a:cubicBezTo>
                <a:cubicBezTo>
                  <a:pt x="4947928" y="21451"/>
                  <a:pt x="4795021" y="1288"/>
                  <a:pt x="4690872" y="13716"/>
                </a:cubicBezTo>
                <a:cubicBezTo>
                  <a:pt x="4564358" y="-14151"/>
                  <a:pt x="4295485" y="-29852"/>
                  <a:pt x="4087368" y="13716"/>
                </a:cubicBezTo>
                <a:cubicBezTo>
                  <a:pt x="3871704" y="35834"/>
                  <a:pt x="3732927" y="-15470"/>
                  <a:pt x="3401568" y="13716"/>
                </a:cubicBezTo>
                <a:cubicBezTo>
                  <a:pt x="3075889" y="15088"/>
                  <a:pt x="3025898" y="39828"/>
                  <a:pt x="2798064" y="13716"/>
                </a:cubicBezTo>
                <a:cubicBezTo>
                  <a:pt x="2581856" y="-25441"/>
                  <a:pt x="2428311" y="-9472"/>
                  <a:pt x="2276856" y="13716"/>
                </a:cubicBezTo>
                <a:cubicBezTo>
                  <a:pt x="2098246" y="48711"/>
                  <a:pt x="1737531" y="51387"/>
                  <a:pt x="1426464" y="13716"/>
                </a:cubicBezTo>
                <a:cubicBezTo>
                  <a:pt x="1104708" y="21917"/>
                  <a:pt x="1006595" y="11356"/>
                  <a:pt x="740664" y="13716"/>
                </a:cubicBezTo>
                <a:cubicBezTo>
                  <a:pt x="480378" y="28512"/>
                  <a:pt x="202592" y="-16929"/>
                  <a:pt x="0" y="13716"/>
                </a:cubicBezTo>
                <a:cubicBezTo>
                  <a:pt x="244" y="8978"/>
                  <a:pt x="436" y="6414"/>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Google Shape;66;p14"/>
          <p:cNvSpPr txBox="1">
            <a:spLocks noGrp="1"/>
          </p:cNvSpPr>
          <p:nvPr>
            <p:ph sz="half" idx="1"/>
          </p:nvPr>
        </p:nvSpPr>
        <p:spPr>
          <a:xfrm>
            <a:off x="429369" y="1553487"/>
            <a:ext cx="5035164" cy="3089379"/>
          </a:xfrm>
          <a:prstGeom prst="rect">
            <a:avLst/>
          </a:prstGeom>
        </p:spPr>
        <p:txBody>
          <a:bodyPr spcFirstLastPara="1" vert="horz" lIns="91440" tIns="45720" rIns="91440" bIns="45720" rtlCol="0" anchor="t" anchorCtr="0">
            <a:normAutofit/>
          </a:bodyPr>
          <a:lstStyle/>
          <a:p>
            <a:pPr marL="0" indent="0" defTabSz="914400">
              <a:spcAft>
                <a:spcPts val="1200"/>
              </a:spcAft>
              <a:buNone/>
            </a:pPr>
            <a:r>
              <a:rPr lang="en-US" sz="1700" dirty="0"/>
              <a:t>While April 26 is our designated Giving Day, early giving starts April 12. When you’re ready to give:</a:t>
            </a:r>
          </a:p>
          <a:p>
            <a:pPr marL="342900" indent="-342900" defTabSz="914400">
              <a:spcAft>
                <a:spcPts val="1200"/>
              </a:spcAft>
              <a:buAutoNum type="arabicPeriod"/>
            </a:pPr>
            <a:r>
              <a:rPr lang="en-US" sz="1700" dirty="0"/>
              <a:t>Visit </a:t>
            </a:r>
            <a:r>
              <a:rPr lang="en-US" sz="1700" dirty="0">
                <a:hlinkClick r:id="rId3"/>
              </a:rPr>
              <a:t>www.spring2action.org</a:t>
            </a:r>
            <a:endParaRPr lang="en-US" sz="1700" dirty="0"/>
          </a:p>
          <a:p>
            <a:pPr marL="342900" indent="-342900" defTabSz="914400">
              <a:spcAft>
                <a:spcPts val="1200"/>
              </a:spcAft>
              <a:buAutoNum type="arabicPeriod"/>
            </a:pPr>
            <a:r>
              <a:rPr lang="en-US" sz="1700" dirty="0"/>
              <a:t>Click on the the ”Donate” button or use the search to find your favorite nonprofit</a:t>
            </a:r>
          </a:p>
          <a:p>
            <a:pPr marL="0" indent="0" defTabSz="914400">
              <a:spcAft>
                <a:spcPts val="1200"/>
              </a:spcAft>
              <a:buNone/>
            </a:pPr>
            <a:r>
              <a:rPr lang="en-US" sz="1700" dirty="0"/>
              <a:t>Payment options include credit cards, Apple Pay, Google Pay, and ACH transfer.</a:t>
            </a:r>
          </a:p>
          <a:p>
            <a:pPr marL="342900" indent="-342900" defTabSz="914400">
              <a:spcAft>
                <a:spcPts val="1200"/>
              </a:spcAft>
              <a:buAutoNum type="arabicPeriod"/>
            </a:pPr>
            <a:endParaRPr lang="en-US" sz="1700" dirty="0"/>
          </a:p>
        </p:txBody>
      </p:sp>
      <p:pic>
        <p:nvPicPr>
          <p:cNvPr id="4" name="Content Placeholder 3" descr="Logo, company name&#10;&#10;Description automatically generated">
            <a:extLst>
              <a:ext uri="{FF2B5EF4-FFF2-40B4-BE49-F238E27FC236}">
                <a16:creationId xmlns:a16="http://schemas.microsoft.com/office/drawing/2014/main" id="{42EA8BDE-9CBA-63EA-F0E2-78175AB0709A}"/>
              </a:ext>
            </a:extLst>
          </p:cNvPr>
          <p:cNvPicPr>
            <a:picLocks noGrp="1" noChangeAspect="1"/>
          </p:cNvPicPr>
          <p:nvPr>
            <p:ph sz="half" idx="2"/>
          </p:nvPr>
        </p:nvPicPr>
        <p:blipFill rotWithShape="1">
          <a:blip r:embed="rId4"/>
          <a:srcRect l="1934" r="1861" b="1"/>
          <a:stretch/>
        </p:blipFill>
        <p:spPr>
          <a:xfrm>
            <a:off x="5758833" y="1433619"/>
            <a:ext cx="2955798" cy="307238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860043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4"/>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Google Shape;65;p14"/>
          <p:cNvSpPr txBox="1">
            <a:spLocks noGrp="1"/>
          </p:cNvSpPr>
          <p:nvPr>
            <p:ph type="title"/>
          </p:nvPr>
        </p:nvSpPr>
        <p:spPr>
          <a:xfrm>
            <a:off x="429369" y="178904"/>
            <a:ext cx="8263890" cy="1075811"/>
          </a:xfrm>
          <a:prstGeom prst="rect">
            <a:avLst/>
          </a:prstGeom>
        </p:spPr>
        <p:txBody>
          <a:bodyPr spcFirstLastPara="1" vert="horz" lIns="91440" tIns="45720" rIns="91440" bIns="45720" rtlCol="0" anchor="b" anchorCtr="0">
            <a:normAutofit/>
          </a:bodyPr>
          <a:lstStyle/>
          <a:p>
            <a:pPr marL="0" lvl="0" indent="0" defTabSz="914400">
              <a:spcAft>
                <a:spcPts val="0"/>
              </a:spcAft>
            </a:pPr>
            <a:r>
              <a:rPr lang="en-US" sz="4100" b="1" dirty="0"/>
              <a:t>Promotional Content</a:t>
            </a:r>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261158"/>
            <a:ext cx="8229600" cy="13716"/>
          </a:xfrm>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 name="connsiteX0" fmla="*/ 0 w 8229600"/>
              <a:gd name="connsiteY0" fmla="*/ 0 h 13716"/>
              <a:gd name="connsiteX1" fmla="*/ 521208 w 8229600"/>
              <a:gd name="connsiteY1" fmla="*/ 0 h 13716"/>
              <a:gd name="connsiteX2" fmla="*/ 960120 w 8229600"/>
              <a:gd name="connsiteY2" fmla="*/ 0 h 13716"/>
              <a:gd name="connsiteX3" fmla="*/ 1481328 w 8229600"/>
              <a:gd name="connsiteY3" fmla="*/ 0 h 13716"/>
              <a:gd name="connsiteX4" fmla="*/ 2167128 w 8229600"/>
              <a:gd name="connsiteY4" fmla="*/ 0 h 13716"/>
              <a:gd name="connsiteX5" fmla="*/ 2935224 w 8229600"/>
              <a:gd name="connsiteY5" fmla="*/ 0 h 13716"/>
              <a:gd name="connsiteX6" fmla="*/ 3785616 w 8229600"/>
              <a:gd name="connsiteY6" fmla="*/ 0 h 13716"/>
              <a:gd name="connsiteX7" fmla="*/ 4636008 w 8229600"/>
              <a:gd name="connsiteY7" fmla="*/ 0 h 13716"/>
              <a:gd name="connsiteX8" fmla="*/ 5239512 w 8229600"/>
              <a:gd name="connsiteY8" fmla="*/ 0 h 13716"/>
              <a:gd name="connsiteX9" fmla="*/ 6007608 w 8229600"/>
              <a:gd name="connsiteY9" fmla="*/ 0 h 13716"/>
              <a:gd name="connsiteX10" fmla="*/ 6693408 w 8229600"/>
              <a:gd name="connsiteY10" fmla="*/ 0 h 13716"/>
              <a:gd name="connsiteX11" fmla="*/ 7296912 w 8229600"/>
              <a:gd name="connsiteY11" fmla="*/ 0 h 13716"/>
              <a:gd name="connsiteX12" fmla="*/ 8229600 w 8229600"/>
              <a:gd name="connsiteY12" fmla="*/ 0 h 13716"/>
              <a:gd name="connsiteX13" fmla="*/ 8229600 w 8229600"/>
              <a:gd name="connsiteY13" fmla="*/ 13716 h 13716"/>
              <a:gd name="connsiteX14" fmla="*/ 7626096 w 8229600"/>
              <a:gd name="connsiteY14" fmla="*/ 13716 h 13716"/>
              <a:gd name="connsiteX15" fmla="*/ 7022592 w 8229600"/>
              <a:gd name="connsiteY15" fmla="*/ 13716 h 13716"/>
              <a:gd name="connsiteX16" fmla="*/ 6172200 w 8229600"/>
              <a:gd name="connsiteY16" fmla="*/ 13716 h 13716"/>
              <a:gd name="connsiteX17" fmla="*/ 5650992 w 8229600"/>
              <a:gd name="connsiteY17" fmla="*/ 13716 h 13716"/>
              <a:gd name="connsiteX18" fmla="*/ 4882896 w 8229600"/>
              <a:gd name="connsiteY18" fmla="*/ 13716 h 13716"/>
              <a:gd name="connsiteX19" fmla="*/ 4443984 w 8229600"/>
              <a:gd name="connsiteY19" fmla="*/ 13716 h 13716"/>
              <a:gd name="connsiteX20" fmla="*/ 3758184 w 8229600"/>
              <a:gd name="connsiteY20" fmla="*/ 13716 h 13716"/>
              <a:gd name="connsiteX21" fmla="*/ 3236976 w 8229600"/>
              <a:gd name="connsiteY21" fmla="*/ 13716 h 13716"/>
              <a:gd name="connsiteX22" fmla="*/ 2386584 w 8229600"/>
              <a:gd name="connsiteY22" fmla="*/ 13716 h 13716"/>
              <a:gd name="connsiteX23" fmla="*/ 1947672 w 8229600"/>
              <a:gd name="connsiteY23" fmla="*/ 13716 h 13716"/>
              <a:gd name="connsiteX24" fmla="*/ 1261872 w 8229600"/>
              <a:gd name="connsiteY24" fmla="*/ 13716 h 13716"/>
              <a:gd name="connsiteX25" fmla="*/ 822960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997" y="6635"/>
                  <a:pt x="8229550" y="9822"/>
                  <a:pt x="8229600" y="13716"/>
                </a:cubicBezTo>
                <a:cubicBezTo>
                  <a:pt x="7945777" y="15373"/>
                  <a:pt x="7812308" y="-13083"/>
                  <a:pt x="7461504" y="13716"/>
                </a:cubicBezTo>
                <a:cubicBezTo>
                  <a:pt x="7129391" y="48613"/>
                  <a:pt x="7087333" y="37334"/>
                  <a:pt x="6940296" y="13716"/>
                </a:cubicBezTo>
                <a:cubicBezTo>
                  <a:pt x="6810862" y="-27592"/>
                  <a:pt x="6701312" y="14789"/>
                  <a:pt x="6419088" y="13716"/>
                </a:cubicBezTo>
                <a:cubicBezTo>
                  <a:pt x="6152777" y="14283"/>
                  <a:pt x="5868611" y="44230"/>
                  <a:pt x="5650992" y="13716"/>
                </a:cubicBezTo>
                <a:cubicBezTo>
                  <a:pt x="5439747" y="10678"/>
                  <a:pt x="5334901" y="-5616"/>
                  <a:pt x="5129784" y="13716"/>
                </a:cubicBezTo>
                <a:cubicBezTo>
                  <a:pt x="4955906" y="35886"/>
                  <a:pt x="4793216" y="29316"/>
                  <a:pt x="4690872" y="13716"/>
                </a:cubicBezTo>
                <a:cubicBezTo>
                  <a:pt x="4552374" y="26515"/>
                  <a:pt x="4318742" y="1676"/>
                  <a:pt x="4087368" y="13716"/>
                </a:cubicBezTo>
                <a:cubicBezTo>
                  <a:pt x="3849418" y="28053"/>
                  <a:pt x="3751577" y="25116"/>
                  <a:pt x="3401568" y="13716"/>
                </a:cubicBezTo>
                <a:cubicBezTo>
                  <a:pt x="3067953" y="15837"/>
                  <a:pt x="3012425" y="22307"/>
                  <a:pt x="2798064" y="13716"/>
                </a:cubicBezTo>
                <a:cubicBezTo>
                  <a:pt x="2565154" y="11948"/>
                  <a:pt x="2426719" y="-36366"/>
                  <a:pt x="2276856" y="13716"/>
                </a:cubicBezTo>
                <a:cubicBezTo>
                  <a:pt x="2090980" y="-190"/>
                  <a:pt x="1702030" y="-12752"/>
                  <a:pt x="1426464" y="13716"/>
                </a:cubicBezTo>
                <a:cubicBezTo>
                  <a:pt x="1104481" y="65071"/>
                  <a:pt x="985013" y="-12262"/>
                  <a:pt x="740664" y="13716"/>
                </a:cubicBezTo>
                <a:cubicBezTo>
                  <a:pt x="507391" y="37071"/>
                  <a:pt x="191740" y="-16226"/>
                  <a:pt x="0" y="13716"/>
                </a:cubicBezTo>
                <a:cubicBezTo>
                  <a:pt x="503" y="9208"/>
                  <a:pt x="165" y="5575"/>
                  <a:pt x="0" y="0"/>
                </a:cubicBezTo>
                <a:close/>
              </a:path>
              <a:path w="8229600" h="13716"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29236" y="7266"/>
                  <a:pt x="8229919" y="9308"/>
                  <a:pt x="8229600" y="13716"/>
                </a:cubicBezTo>
                <a:cubicBezTo>
                  <a:pt x="8094333" y="-9824"/>
                  <a:pt x="7850928" y="32876"/>
                  <a:pt x="7626096" y="13716"/>
                </a:cubicBezTo>
                <a:cubicBezTo>
                  <a:pt x="7448378" y="-5141"/>
                  <a:pt x="7315174" y="-6416"/>
                  <a:pt x="7022592" y="13716"/>
                </a:cubicBezTo>
                <a:cubicBezTo>
                  <a:pt x="6686163" y="45927"/>
                  <a:pt x="6352629" y="18938"/>
                  <a:pt x="6172200" y="13716"/>
                </a:cubicBezTo>
                <a:cubicBezTo>
                  <a:pt x="6015590" y="37773"/>
                  <a:pt x="5770309" y="16706"/>
                  <a:pt x="5650992" y="13716"/>
                </a:cubicBezTo>
                <a:cubicBezTo>
                  <a:pt x="5483975" y="7520"/>
                  <a:pt x="5165324" y="64376"/>
                  <a:pt x="4882896" y="13716"/>
                </a:cubicBezTo>
                <a:cubicBezTo>
                  <a:pt x="4568934" y="2481"/>
                  <a:pt x="4556334" y="23104"/>
                  <a:pt x="4443984" y="13716"/>
                </a:cubicBezTo>
                <a:cubicBezTo>
                  <a:pt x="4320775" y="6004"/>
                  <a:pt x="4034988" y="-8062"/>
                  <a:pt x="3758184" y="13716"/>
                </a:cubicBezTo>
                <a:cubicBezTo>
                  <a:pt x="3445155" y="-5570"/>
                  <a:pt x="3367892" y="9252"/>
                  <a:pt x="3236976" y="13716"/>
                </a:cubicBezTo>
                <a:cubicBezTo>
                  <a:pt x="3093796" y="21836"/>
                  <a:pt x="2635824" y="19560"/>
                  <a:pt x="2386584" y="13716"/>
                </a:cubicBezTo>
                <a:cubicBezTo>
                  <a:pt x="2139815" y="-7869"/>
                  <a:pt x="2105958" y="21373"/>
                  <a:pt x="1947672" y="13716"/>
                </a:cubicBezTo>
                <a:cubicBezTo>
                  <a:pt x="1801011" y="-24483"/>
                  <a:pt x="1533636" y="10074"/>
                  <a:pt x="1261872" y="13716"/>
                </a:cubicBezTo>
                <a:cubicBezTo>
                  <a:pt x="989528" y="27655"/>
                  <a:pt x="1025848" y="10113"/>
                  <a:pt x="822960" y="13716"/>
                </a:cubicBezTo>
                <a:cubicBezTo>
                  <a:pt x="653456" y="16384"/>
                  <a:pt x="304027" y="3429"/>
                  <a:pt x="0" y="13716"/>
                </a:cubicBezTo>
                <a:cubicBezTo>
                  <a:pt x="326" y="10292"/>
                  <a:pt x="-17" y="5199"/>
                  <a:pt x="0" y="0"/>
                </a:cubicBezTo>
                <a:close/>
              </a:path>
              <a:path w="8229600" h="13716"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815" y="6665"/>
                  <a:pt x="8229309" y="10133"/>
                  <a:pt x="8229600" y="13716"/>
                </a:cubicBezTo>
                <a:cubicBezTo>
                  <a:pt x="7944174" y="-33676"/>
                  <a:pt x="7795646" y="-38977"/>
                  <a:pt x="7461504" y="13716"/>
                </a:cubicBezTo>
                <a:cubicBezTo>
                  <a:pt x="7129776" y="46515"/>
                  <a:pt x="7082769" y="26874"/>
                  <a:pt x="6940296" y="13716"/>
                </a:cubicBezTo>
                <a:cubicBezTo>
                  <a:pt x="6799665" y="-20447"/>
                  <a:pt x="6652769" y="27211"/>
                  <a:pt x="6419088" y="13716"/>
                </a:cubicBezTo>
                <a:cubicBezTo>
                  <a:pt x="6143970" y="47703"/>
                  <a:pt x="5863165" y="-21103"/>
                  <a:pt x="5650992" y="13716"/>
                </a:cubicBezTo>
                <a:cubicBezTo>
                  <a:pt x="5419172" y="36034"/>
                  <a:pt x="5309448" y="-4977"/>
                  <a:pt x="5129784" y="13716"/>
                </a:cubicBezTo>
                <a:cubicBezTo>
                  <a:pt x="4947928" y="21451"/>
                  <a:pt x="4795021" y="1288"/>
                  <a:pt x="4690872" y="13716"/>
                </a:cubicBezTo>
                <a:cubicBezTo>
                  <a:pt x="4564358" y="-14151"/>
                  <a:pt x="4295485" y="-29852"/>
                  <a:pt x="4087368" y="13716"/>
                </a:cubicBezTo>
                <a:cubicBezTo>
                  <a:pt x="3871704" y="35834"/>
                  <a:pt x="3732927" y="-15470"/>
                  <a:pt x="3401568" y="13716"/>
                </a:cubicBezTo>
                <a:cubicBezTo>
                  <a:pt x="3075889" y="15088"/>
                  <a:pt x="3025898" y="39828"/>
                  <a:pt x="2798064" y="13716"/>
                </a:cubicBezTo>
                <a:cubicBezTo>
                  <a:pt x="2581856" y="-25441"/>
                  <a:pt x="2428311" y="-9472"/>
                  <a:pt x="2276856" y="13716"/>
                </a:cubicBezTo>
                <a:cubicBezTo>
                  <a:pt x="2098246" y="48711"/>
                  <a:pt x="1737531" y="51387"/>
                  <a:pt x="1426464" y="13716"/>
                </a:cubicBezTo>
                <a:cubicBezTo>
                  <a:pt x="1104708" y="21917"/>
                  <a:pt x="1006595" y="11356"/>
                  <a:pt x="740664" y="13716"/>
                </a:cubicBezTo>
                <a:cubicBezTo>
                  <a:pt x="480378" y="28512"/>
                  <a:pt x="202592" y="-16929"/>
                  <a:pt x="0" y="13716"/>
                </a:cubicBezTo>
                <a:cubicBezTo>
                  <a:pt x="244" y="8978"/>
                  <a:pt x="436" y="6414"/>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Google Shape;66;p14"/>
          <p:cNvSpPr txBox="1">
            <a:spLocks noGrp="1"/>
          </p:cNvSpPr>
          <p:nvPr>
            <p:ph sz="half" idx="1"/>
          </p:nvPr>
        </p:nvSpPr>
        <p:spPr>
          <a:xfrm>
            <a:off x="429369" y="1553487"/>
            <a:ext cx="5035164" cy="3089379"/>
          </a:xfrm>
          <a:prstGeom prst="rect">
            <a:avLst/>
          </a:prstGeom>
        </p:spPr>
        <p:txBody>
          <a:bodyPr spcFirstLastPara="1" vert="horz" lIns="91440" tIns="45720" rIns="91440" bIns="45720" rtlCol="0" anchor="t" anchorCtr="0">
            <a:normAutofit fontScale="92500" lnSpcReduction="10000"/>
          </a:bodyPr>
          <a:lstStyle/>
          <a:p>
            <a:pPr marL="0" indent="0" defTabSz="914400">
              <a:spcAft>
                <a:spcPts val="1200"/>
              </a:spcAft>
              <a:buNone/>
            </a:pPr>
            <a:r>
              <a:rPr lang="en-US" sz="1700" dirty="0"/>
              <a:t>Please use the following post copy and images to help spread the word about Spring2ACTion. You can also customize the content or create your own.</a:t>
            </a:r>
          </a:p>
          <a:p>
            <a:pPr indent="-228600" defTabSz="914400">
              <a:spcAft>
                <a:spcPts val="1200"/>
              </a:spcAft>
            </a:pPr>
            <a:r>
              <a:rPr lang="en-US" sz="1700" b="1" dirty="0"/>
              <a:t>Sample Social Media </a:t>
            </a:r>
            <a:r>
              <a:rPr lang="en-US" sz="1700" dirty="0"/>
              <a:t>(Slides 6 – 8): Use these posts across Facebook, Instagram, Twitter, and/or LinkedIn. For additional social media ideas, visit the </a:t>
            </a:r>
            <a:r>
              <a:rPr lang="en-US" sz="1700" dirty="0">
                <a:hlinkClick r:id="rId3"/>
              </a:rPr>
              <a:t>Fundraising Champion Social Media Guide</a:t>
            </a:r>
            <a:r>
              <a:rPr lang="en-US" sz="1700" dirty="0"/>
              <a:t>.</a:t>
            </a:r>
          </a:p>
          <a:p>
            <a:pPr indent="-228600" defTabSz="914400">
              <a:spcAft>
                <a:spcPts val="1200"/>
              </a:spcAft>
            </a:pPr>
            <a:r>
              <a:rPr lang="en-US" sz="1700" b="1" dirty="0"/>
              <a:t>Sample Email, Blog, or Newsletter Copy</a:t>
            </a:r>
            <a:r>
              <a:rPr lang="en-US" sz="1700" dirty="0"/>
              <a:t> (Slide 9): Use and/or adapt this text for emails, blogs, or newsletter copy focused on Spring2ACTion. For additional email text, visit the </a:t>
            </a:r>
            <a:r>
              <a:rPr lang="en-US" sz="1700" dirty="0">
                <a:hlinkClick r:id="rId4"/>
              </a:rPr>
              <a:t>Fundraising Champion Email Guide</a:t>
            </a:r>
            <a:r>
              <a:rPr lang="en-US" sz="1700" dirty="0"/>
              <a:t>.</a:t>
            </a:r>
          </a:p>
          <a:p>
            <a:pPr marL="0" indent="0" defTabSz="914400">
              <a:spcAft>
                <a:spcPts val="1200"/>
              </a:spcAft>
              <a:buNone/>
            </a:pPr>
            <a:endParaRPr lang="en-US" sz="1700" dirty="0"/>
          </a:p>
        </p:txBody>
      </p:sp>
      <p:pic>
        <p:nvPicPr>
          <p:cNvPr id="4" name="Content Placeholder 3" descr="Logo, company name&#10;&#10;Description automatically generated">
            <a:extLst>
              <a:ext uri="{FF2B5EF4-FFF2-40B4-BE49-F238E27FC236}">
                <a16:creationId xmlns:a16="http://schemas.microsoft.com/office/drawing/2014/main" id="{42EA8BDE-9CBA-63EA-F0E2-78175AB0709A}"/>
              </a:ext>
            </a:extLst>
          </p:cNvPr>
          <p:cNvPicPr>
            <a:picLocks noGrp="1" noChangeAspect="1"/>
          </p:cNvPicPr>
          <p:nvPr>
            <p:ph sz="half" idx="2"/>
          </p:nvPr>
        </p:nvPicPr>
        <p:blipFill rotWithShape="1">
          <a:blip r:embed="rId5"/>
          <a:srcRect l="1934" r="1861" b="1"/>
          <a:stretch/>
        </p:blipFill>
        <p:spPr>
          <a:xfrm>
            <a:off x="5756743" y="1570482"/>
            <a:ext cx="2955798" cy="307238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963560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4"/>
        <p:cNvGrpSpPr/>
        <p:nvPr/>
      </p:nvGrpSpPr>
      <p:grpSpPr>
        <a:xfrm>
          <a:off x="0" y="0"/>
          <a:ext cx="0" cy="0"/>
          <a:chOff x="0" y="0"/>
          <a:chExt cx="0" cy="0"/>
        </a:xfrm>
      </p:grpSpPr>
      <p:sp useBgFill="1">
        <p:nvSpPr>
          <p:cNvPr id="75"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Google Shape;65;p14"/>
          <p:cNvSpPr txBox="1">
            <a:spLocks noGrp="1"/>
          </p:cNvSpPr>
          <p:nvPr>
            <p:ph type="title"/>
          </p:nvPr>
        </p:nvSpPr>
        <p:spPr>
          <a:xfrm>
            <a:off x="429369" y="178904"/>
            <a:ext cx="8263890" cy="1075811"/>
          </a:xfrm>
          <a:prstGeom prst="rect">
            <a:avLst/>
          </a:prstGeom>
        </p:spPr>
        <p:txBody>
          <a:bodyPr spcFirstLastPara="1" vert="horz" lIns="91440" tIns="45720" rIns="91440" bIns="45720" rtlCol="0" anchor="b" anchorCtr="0">
            <a:normAutofit/>
          </a:bodyPr>
          <a:lstStyle/>
          <a:p>
            <a:pPr marL="0" lvl="0" indent="0" defTabSz="914400">
              <a:spcAft>
                <a:spcPts val="0"/>
              </a:spcAft>
            </a:pPr>
            <a:r>
              <a:rPr lang="en-US" sz="4100" b="1" dirty="0"/>
              <a:t>Social Media</a:t>
            </a:r>
          </a:p>
        </p:txBody>
      </p:sp>
      <p:sp>
        <p:nvSpPr>
          <p:cNvPr id="7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261158"/>
            <a:ext cx="8229600" cy="13716"/>
          </a:xfrm>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 name="connsiteX0" fmla="*/ 0 w 8229600"/>
              <a:gd name="connsiteY0" fmla="*/ 0 h 13716"/>
              <a:gd name="connsiteX1" fmla="*/ 521208 w 8229600"/>
              <a:gd name="connsiteY1" fmla="*/ 0 h 13716"/>
              <a:gd name="connsiteX2" fmla="*/ 960120 w 8229600"/>
              <a:gd name="connsiteY2" fmla="*/ 0 h 13716"/>
              <a:gd name="connsiteX3" fmla="*/ 1481328 w 8229600"/>
              <a:gd name="connsiteY3" fmla="*/ 0 h 13716"/>
              <a:gd name="connsiteX4" fmla="*/ 2167128 w 8229600"/>
              <a:gd name="connsiteY4" fmla="*/ 0 h 13716"/>
              <a:gd name="connsiteX5" fmla="*/ 2935224 w 8229600"/>
              <a:gd name="connsiteY5" fmla="*/ 0 h 13716"/>
              <a:gd name="connsiteX6" fmla="*/ 3785616 w 8229600"/>
              <a:gd name="connsiteY6" fmla="*/ 0 h 13716"/>
              <a:gd name="connsiteX7" fmla="*/ 4636008 w 8229600"/>
              <a:gd name="connsiteY7" fmla="*/ 0 h 13716"/>
              <a:gd name="connsiteX8" fmla="*/ 5239512 w 8229600"/>
              <a:gd name="connsiteY8" fmla="*/ 0 h 13716"/>
              <a:gd name="connsiteX9" fmla="*/ 6007608 w 8229600"/>
              <a:gd name="connsiteY9" fmla="*/ 0 h 13716"/>
              <a:gd name="connsiteX10" fmla="*/ 6693408 w 8229600"/>
              <a:gd name="connsiteY10" fmla="*/ 0 h 13716"/>
              <a:gd name="connsiteX11" fmla="*/ 7296912 w 8229600"/>
              <a:gd name="connsiteY11" fmla="*/ 0 h 13716"/>
              <a:gd name="connsiteX12" fmla="*/ 8229600 w 8229600"/>
              <a:gd name="connsiteY12" fmla="*/ 0 h 13716"/>
              <a:gd name="connsiteX13" fmla="*/ 8229600 w 8229600"/>
              <a:gd name="connsiteY13" fmla="*/ 13716 h 13716"/>
              <a:gd name="connsiteX14" fmla="*/ 7626096 w 8229600"/>
              <a:gd name="connsiteY14" fmla="*/ 13716 h 13716"/>
              <a:gd name="connsiteX15" fmla="*/ 7022592 w 8229600"/>
              <a:gd name="connsiteY15" fmla="*/ 13716 h 13716"/>
              <a:gd name="connsiteX16" fmla="*/ 6172200 w 8229600"/>
              <a:gd name="connsiteY16" fmla="*/ 13716 h 13716"/>
              <a:gd name="connsiteX17" fmla="*/ 5650992 w 8229600"/>
              <a:gd name="connsiteY17" fmla="*/ 13716 h 13716"/>
              <a:gd name="connsiteX18" fmla="*/ 4882896 w 8229600"/>
              <a:gd name="connsiteY18" fmla="*/ 13716 h 13716"/>
              <a:gd name="connsiteX19" fmla="*/ 4443984 w 8229600"/>
              <a:gd name="connsiteY19" fmla="*/ 13716 h 13716"/>
              <a:gd name="connsiteX20" fmla="*/ 3758184 w 8229600"/>
              <a:gd name="connsiteY20" fmla="*/ 13716 h 13716"/>
              <a:gd name="connsiteX21" fmla="*/ 3236976 w 8229600"/>
              <a:gd name="connsiteY21" fmla="*/ 13716 h 13716"/>
              <a:gd name="connsiteX22" fmla="*/ 2386584 w 8229600"/>
              <a:gd name="connsiteY22" fmla="*/ 13716 h 13716"/>
              <a:gd name="connsiteX23" fmla="*/ 1947672 w 8229600"/>
              <a:gd name="connsiteY23" fmla="*/ 13716 h 13716"/>
              <a:gd name="connsiteX24" fmla="*/ 1261872 w 8229600"/>
              <a:gd name="connsiteY24" fmla="*/ 13716 h 13716"/>
              <a:gd name="connsiteX25" fmla="*/ 822960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997" y="6635"/>
                  <a:pt x="8229550" y="9822"/>
                  <a:pt x="8229600" y="13716"/>
                </a:cubicBezTo>
                <a:cubicBezTo>
                  <a:pt x="7945777" y="15373"/>
                  <a:pt x="7812308" y="-13083"/>
                  <a:pt x="7461504" y="13716"/>
                </a:cubicBezTo>
                <a:cubicBezTo>
                  <a:pt x="7129391" y="48613"/>
                  <a:pt x="7087333" y="37334"/>
                  <a:pt x="6940296" y="13716"/>
                </a:cubicBezTo>
                <a:cubicBezTo>
                  <a:pt x="6810862" y="-27592"/>
                  <a:pt x="6701312" y="14789"/>
                  <a:pt x="6419088" y="13716"/>
                </a:cubicBezTo>
                <a:cubicBezTo>
                  <a:pt x="6152777" y="14283"/>
                  <a:pt x="5868611" y="44230"/>
                  <a:pt x="5650992" y="13716"/>
                </a:cubicBezTo>
                <a:cubicBezTo>
                  <a:pt x="5439747" y="10678"/>
                  <a:pt x="5334901" y="-5616"/>
                  <a:pt x="5129784" y="13716"/>
                </a:cubicBezTo>
                <a:cubicBezTo>
                  <a:pt x="4955906" y="35886"/>
                  <a:pt x="4793216" y="29316"/>
                  <a:pt x="4690872" y="13716"/>
                </a:cubicBezTo>
                <a:cubicBezTo>
                  <a:pt x="4552374" y="26515"/>
                  <a:pt x="4318742" y="1676"/>
                  <a:pt x="4087368" y="13716"/>
                </a:cubicBezTo>
                <a:cubicBezTo>
                  <a:pt x="3849418" y="28053"/>
                  <a:pt x="3751577" y="25116"/>
                  <a:pt x="3401568" y="13716"/>
                </a:cubicBezTo>
                <a:cubicBezTo>
                  <a:pt x="3067953" y="15837"/>
                  <a:pt x="3012425" y="22307"/>
                  <a:pt x="2798064" y="13716"/>
                </a:cubicBezTo>
                <a:cubicBezTo>
                  <a:pt x="2565154" y="11948"/>
                  <a:pt x="2426719" y="-36366"/>
                  <a:pt x="2276856" y="13716"/>
                </a:cubicBezTo>
                <a:cubicBezTo>
                  <a:pt x="2090980" y="-190"/>
                  <a:pt x="1702030" y="-12752"/>
                  <a:pt x="1426464" y="13716"/>
                </a:cubicBezTo>
                <a:cubicBezTo>
                  <a:pt x="1104481" y="65071"/>
                  <a:pt x="985013" y="-12262"/>
                  <a:pt x="740664" y="13716"/>
                </a:cubicBezTo>
                <a:cubicBezTo>
                  <a:pt x="507391" y="37071"/>
                  <a:pt x="191740" y="-16226"/>
                  <a:pt x="0" y="13716"/>
                </a:cubicBezTo>
                <a:cubicBezTo>
                  <a:pt x="503" y="9208"/>
                  <a:pt x="165" y="5575"/>
                  <a:pt x="0" y="0"/>
                </a:cubicBezTo>
                <a:close/>
              </a:path>
              <a:path w="8229600" h="13716"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29236" y="7266"/>
                  <a:pt x="8229919" y="9308"/>
                  <a:pt x="8229600" y="13716"/>
                </a:cubicBezTo>
                <a:cubicBezTo>
                  <a:pt x="8094333" y="-9824"/>
                  <a:pt x="7850928" y="32876"/>
                  <a:pt x="7626096" y="13716"/>
                </a:cubicBezTo>
                <a:cubicBezTo>
                  <a:pt x="7448378" y="-5141"/>
                  <a:pt x="7315174" y="-6416"/>
                  <a:pt x="7022592" y="13716"/>
                </a:cubicBezTo>
                <a:cubicBezTo>
                  <a:pt x="6686163" y="45927"/>
                  <a:pt x="6352629" y="18938"/>
                  <a:pt x="6172200" y="13716"/>
                </a:cubicBezTo>
                <a:cubicBezTo>
                  <a:pt x="6015590" y="37773"/>
                  <a:pt x="5770309" y="16706"/>
                  <a:pt x="5650992" y="13716"/>
                </a:cubicBezTo>
                <a:cubicBezTo>
                  <a:pt x="5483975" y="7520"/>
                  <a:pt x="5165324" y="64376"/>
                  <a:pt x="4882896" y="13716"/>
                </a:cubicBezTo>
                <a:cubicBezTo>
                  <a:pt x="4568934" y="2481"/>
                  <a:pt x="4556334" y="23104"/>
                  <a:pt x="4443984" y="13716"/>
                </a:cubicBezTo>
                <a:cubicBezTo>
                  <a:pt x="4320775" y="6004"/>
                  <a:pt x="4034988" y="-8062"/>
                  <a:pt x="3758184" y="13716"/>
                </a:cubicBezTo>
                <a:cubicBezTo>
                  <a:pt x="3445155" y="-5570"/>
                  <a:pt x="3367892" y="9252"/>
                  <a:pt x="3236976" y="13716"/>
                </a:cubicBezTo>
                <a:cubicBezTo>
                  <a:pt x="3093796" y="21836"/>
                  <a:pt x="2635824" y="19560"/>
                  <a:pt x="2386584" y="13716"/>
                </a:cubicBezTo>
                <a:cubicBezTo>
                  <a:pt x="2139815" y="-7869"/>
                  <a:pt x="2105958" y="21373"/>
                  <a:pt x="1947672" y="13716"/>
                </a:cubicBezTo>
                <a:cubicBezTo>
                  <a:pt x="1801011" y="-24483"/>
                  <a:pt x="1533636" y="10074"/>
                  <a:pt x="1261872" y="13716"/>
                </a:cubicBezTo>
                <a:cubicBezTo>
                  <a:pt x="989528" y="27655"/>
                  <a:pt x="1025848" y="10113"/>
                  <a:pt x="822960" y="13716"/>
                </a:cubicBezTo>
                <a:cubicBezTo>
                  <a:pt x="653456" y="16384"/>
                  <a:pt x="304027" y="3429"/>
                  <a:pt x="0" y="13716"/>
                </a:cubicBezTo>
                <a:cubicBezTo>
                  <a:pt x="326" y="10292"/>
                  <a:pt x="-17" y="5199"/>
                  <a:pt x="0" y="0"/>
                </a:cubicBezTo>
                <a:close/>
              </a:path>
              <a:path w="8229600" h="13716"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815" y="6665"/>
                  <a:pt x="8229309" y="10133"/>
                  <a:pt x="8229600" y="13716"/>
                </a:cubicBezTo>
                <a:cubicBezTo>
                  <a:pt x="7944174" y="-33676"/>
                  <a:pt x="7795646" y="-38977"/>
                  <a:pt x="7461504" y="13716"/>
                </a:cubicBezTo>
                <a:cubicBezTo>
                  <a:pt x="7129776" y="46515"/>
                  <a:pt x="7082769" y="26874"/>
                  <a:pt x="6940296" y="13716"/>
                </a:cubicBezTo>
                <a:cubicBezTo>
                  <a:pt x="6799665" y="-20447"/>
                  <a:pt x="6652769" y="27211"/>
                  <a:pt x="6419088" y="13716"/>
                </a:cubicBezTo>
                <a:cubicBezTo>
                  <a:pt x="6143970" y="47703"/>
                  <a:pt x="5863165" y="-21103"/>
                  <a:pt x="5650992" y="13716"/>
                </a:cubicBezTo>
                <a:cubicBezTo>
                  <a:pt x="5419172" y="36034"/>
                  <a:pt x="5309448" y="-4977"/>
                  <a:pt x="5129784" y="13716"/>
                </a:cubicBezTo>
                <a:cubicBezTo>
                  <a:pt x="4947928" y="21451"/>
                  <a:pt x="4795021" y="1288"/>
                  <a:pt x="4690872" y="13716"/>
                </a:cubicBezTo>
                <a:cubicBezTo>
                  <a:pt x="4564358" y="-14151"/>
                  <a:pt x="4295485" y="-29852"/>
                  <a:pt x="4087368" y="13716"/>
                </a:cubicBezTo>
                <a:cubicBezTo>
                  <a:pt x="3871704" y="35834"/>
                  <a:pt x="3732927" y="-15470"/>
                  <a:pt x="3401568" y="13716"/>
                </a:cubicBezTo>
                <a:cubicBezTo>
                  <a:pt x="3075889" y="15088"/>
                  <a:pt x="3025898" y="39828"/>
                  <a:pt x="2798064" y="13716"/>
                </a:cubicBezTo>
                <a:cubicBezTo>
                  <a:pt x="2581856" y="-25441"/>
                  <a:pt x="2428311" y="-9472"/>
                  <a:pt x="2276856" y="13716"/>
                </a:cubicBezTo>
                <a:cubicBezTo>
                  <a:pt x="2098246" y="48711"/>
                  <a:pt x="1737531" y="51387"/>
                  <a:pt x="1426464" y="13716"/>
                </a:cubicBezTo>
                <a:cubicBezTo>
                  <a:pt x="1104708" y="21917"/>
                  <a:pt x="1006595" y="11356"/>
                  <a:pt x="740664" y="13716"/>
                </a:cubicBezTo>
                <a:cubicBezTo>
                  <a:pt x="480378" y="28512"/>
                  <a:pt x="202592" y="-16929"/>
                  <a:pt x="0" y="13716"/>
                </a:cubicBezTo>
                <a:cubicBezTo>
                  <a:pt x="244" y="8978"/>
                  <a:pt x="436" y="6414"/>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Google Shape;66;p14"/>
          <p:cNvSpPr txBox="1">
            <a:spLocks noGrp="1"/>
          </p:cNvSpPr>
          <p:nvPr>
            <p:ph sz="half" idx="1"/>
          </p:nvPr>
        </p:nvSpPr>
        <p:spPr>
          <a:xfrm>
            <a:off x="429369" y="1553487"/>
            <a:ext cx="4653908" cy="3089379"/>
          </a:xfrm>
          <a:prstGeom prst="rect">
            <a:avLst/>
          </a:prstGeom>
        </p:spPr>
        <p:txBody>
          <a:bodyPr spcFirstLastPara="1" vert="horz" lIns="91440" tIns="45720" rIns="91440" bIns="45720" rtlCol="0" anchor="t" anchorCtr="0">
            <a:normAutofit fontScale="77500" lnSpcReduction="20000"/>
          </a:bodyPr>
          <a:lstStyle/>
          <a:p>
            <a:pPr marL="0" indent="0" defTabSz="914400">
              <a:spcAft>
                <a:spcPts val="1200"/>
              </a:spcAft>
              <a:buNone/>
            </a:pPr>
            <a:r>
              <a:rPr lang="en-US" sz="1700" b="1" u="sng" dirty="0"/>
              <a:t>Sample Posts</a:t>
            </a:r>
          </a:p>
          <a:p>
            <a:pPr marL="0" indent="0" defTabSz="914400">
              <a:lnSpc>
                <a:spcPct val="100000"/>
              </a:lnSpc>
              <a:spcBef>
                <a:spcPts val="0"/>
              </a:spcBef>
              <a:buNone/>
            </a:pPr>
            <a:r>
              <a:rPr lang="en-US" sz="1700" i="1" dirty="0"/>
              <a:t>Option 1</a:t>
            </a:r>
          </a:p>
          <a:p>
            <a:pPr marL="0" indent="0" defTabSz="914400">
              <a:lnSpc>
                <a:spcPct val="100000"/>
              </a:lnSpc>
              <a:spcBef>
                <a:spcPts val="0"/>
              </a:spcBef>
              <a:buNone/>
            </a:pPr>
            <a:r>
              <a:rPr lang="en-US" sz="1700" dirty="0"/>
              <a:t>April 26 is Alexandria’s Giving Day! Join me in supporting our local nonprofits. Learn more: </a:t>
            </a:r>
            <a:r>
              <a:rPr lang="en-US" sz="1700" dirty="0">
                <a:hlinkClick r:id="rId3"/>
              </a:rPr>
              <a:t>www.spring2action.org</a:t>
            </a:r>
            <a:r>
              <a:rPr lang="en-US" sz="1700" dirty="0"/>
              <a:t> #Spring2ACTion</a:t>
            </a:r>
          </a:p>
          <a:p>
            <a:pPr marL="0" indent="0" defTabSz="914400">
              <a:lnSpc>
                <a:spcPct val="100000"/>
              </a:lnSpc>
              <a:spcBef>
                <a:spcPts val="0"/>
              </a:spcBef>
              <a:buNone/>
            </a:pPr>
            <a:endParaRPr lang="en-US" sz="1700" dirty="0"/>
          </a:p>
          <a:p>
            <a:pPr marL="0" indent="0" defTabSz="914400">
              <a:lnSpc>
                <a:spcPct val="100000"/>
              </a:lnSpc>
              <a:spcBef>
                <a:spcPts val="0"/>
              </a:spcBef>
              <a:buNone/>
            </a:pPr>
            <a:r>
              <a:rPr lang="en-US" sz="1700" i="1" dirty="0"/>
              <a:t>Option 2</a:t>
            </a:r>
          </a:p>
          <a:p>
            <a:pPr marL="0" indent="0" defTabSz="914400">
              <a:lnSpc>
                <a:spcPct val="100000"/>
              </a:lnSpc>
              <a:spcBef>
                <a:spcPts val="0"/>
              </a:spcBef>
              <a:buNone/>
            </a:pPr>
            <a:r>
              <a:rPr lang="en-US" sz="1700" dirty="0"/>
              <a:t>Mark your calendar! One of my favorite Alexandria events – #Spring2ACTion – is taking place on April 26. This annual Giving Day helps raise funds for 185 nonprofits in our community. Learn more: </a:t>
            </a:r>
            <a:r>
              <a:rPr lang="en-US" sz="1700" dirty="0">
                <a:hlinkClick r:id="rId3"/>
              </a:rPr>
              <a:t>www.spring2action.org</a:t>
            </a:r>
            <a:endParaRPr lang="en-US" sz="1700" dirty="0"/>
          </a:p>
          <a:p>
            <a:pPr marL="0" indent="0" defTabSz="914400">
              <a:lnSpc>
                <a:spcPct val="100000"/>
              </a:lnSpc>
              <a:spcBef>
                <a:spcPts val="0"/>
              </a:spcBef>
              <a:buNone/>
            </a:pPr>
            <a:endParaRPr lang="en-US" sz="1700" dirty="0"/>
          </a:p>
          <a:p>
            <a:pPr marL="0" indent="0" defTabSz="914400">
              <a:lnSpc>
                <a:spcPct val="100000"/>
              </a:lnSpc>
              <a:spcBef>
                <a:spcPts val="0"/>
              </a:spcBef>
              <a:buNone/>
            </a:pPr>
            <a:r>
              <a:rPr lang="en-US" sz="1700" i="1" dirty="0"/>
              <a:t>Option 3</a:t>
            </a:r>
            <a:endParaRPr lang="en-US" sz="1700" dirty="0"/>
          </a:p>
          <a:p>
            <a:pPr marL="0" indent="0" defTabSz="914400">
              <a:lnSpc>
                <a:spcPct val="100000"/>
              </a:lnSpc>
              <a:spcBef>
                <a:spcPts val="0"/>
              </a:spcBef>
              <a:buNone/>
            </a:pPr>
            <a:r>
              <a:rPr lang="en-US" sz="1700" dirty="0"/>
              <a:t>This year, 185 local nonprofits will benefit from #Spring2ACTion, Alexandria’s annual Giving Day. Learn more about who they are and their impact. And don’t forget to donate on April 26! </a:t>
            </a:r>
            <a:r>
              <a:rPr lang="en-US" sz="1700" dirty="0">
                <a:hlinkClick r:id="rId3"/>
              </a:rPr>
              <a:t>www.spring2action.org</a:t>
            </a:r>
            <a:r>
              <a:rPr lang="en-US" sz="1700" dirty="0"/>
              <a:t>  </a:t>
            </a:r>
          </a:p>
          <a:p>
            <a:pPr marL="0" indent="0" defTabSz="914400">
              <a:lnSpc>
                <a:spcPct val="100000"/>
              </a:lnSpc>
              <a:spcBef>
                <a:spcPts val="0"/>
              </a:spcBef>
              <a:buNone/>
            </a:pPr>
            <a:endParaRPr lang="en-US" sz="1700" i="1" dirty="0"/>
          </a:p>
          <a:p>
            <a:pPr marL="0" indent="0" defTabSz="914400">
              <a:lnSpc>
                <a:spcPct val="100000"/>
              </a:lnSpc>
              <a:spcBef>
                <a:spcPts val="0"/>
              </a:spcBef>
              <a:buNone/>
            </a:pPr>
            <a:endParaRPr lang="en-US" sz="1700" dirty="0"/>
          </a:p>
        </p:txBody>
      </p:sp>
      <p:pic>
        <p:nvPicPr>
          <p:cNvPr id="10" name="Content Placeholder 9" descr="A bench in front of a wall&#10;&#10;Description automatically generated with medium confidence">
            <a:extLst>
              <a:ext uri="{FF2B5EF4-FFF2-40B4-BE49-F238E27FC236}">
                <a16:creationId xmlns:a16="http://schemas.microsoft.com/office/drawing/2014/main" id="{FA693213-8F09-8D75-4CDB-4F930A65A2BA}"/>
              </a:ext>
            </a:extLst>
          </p:cNvPr>
          <p:cNvPicPr>
            <a:picLocks noGrp="1" noChangeAspect="1"/>
          </p:cNvPicPr>
          <p:nvPr>
            <p:ph sz="half" idx="2"/>
          </p:nvPr>
        </p:nvPicPr>
        <p:blipFill>
          <a:blip r:embed="rId4"/>
          <a:stretch>
            <a:fillRect/>
          </a:stretch>
        </p:blipFill>
        <p:spPr>
          <a:xfrm>
            <a:off x="5396657" y="1380554"/>
            <a:ext cx="3262312" cy="3262312"/>
          </a:xfrm>
          <a:effectLst>
            <a:outerShdw blurRad="50800" dist="38100" dir="5400000" algn="t" rotWithShape="0">
              <a:prstClr val="black">
                <a:alpha val="40000"/>
              </a:prstClr>
            </a:outerShdw>
          </a:effectLst>
        </p:spPr>
      </p:pic>
      <p:sp>
        <p:nvSpPr>
          <p:cNvPr id="2" name="TextBox 1">
            <a:extLst>
              <a:ext uri="{FF2B5EF4-FFF2-40B4-BE49-F238E27FC236}">
                <a16:creationId xmlns:a16="http://schemas.microsoft.com/office/drawing/2014/main" id="{365D7BDC-E849-3E47-79C8-DB7B63257E4A}"/>
              </a:ext>
            </a:extLst>
          </p:cNvPr>
          <p:cNvSpPr txBox="1"/>
          <p:nvPr/>
        </p:nvSpPr>
        <p:spPr>
          <a:xfrm>
            <a:off x="5396657" y="4797287"/>
            <a:ext cx="3262312" cy="246221"/>
          </a:xfrm>
          <a:prstGeom prst="rect">
            <a:avLst/>
          </a:prstGeom>
          <a:noFill/>
        </p:spPr>
        <p:txBody>
          <a:bodyPr wrap="square" rtlCol="0">
            <a:spAutoFit/>
          </a:bodyPr>
          <a:lstStyle/>
          <a:p>
            <a:pPr algn="ctr"/>
            <a:r>
              <a:rPr lang="en-US" sz="1000" i="1" dirty="0"/>
              <a:t>Right click to save picture or download </a:t>
            </a:r>
            <a:r>
              <a:rPr lang="en-US" sz="1000" i="1" dirty="0">
                <a:hlinkClick r:id="rId5"/>
              </a:rPr>
              <a:t>images</a:t>
            </a:r>
            <a:r>
              <a:rPr lang="en-US" sz="1000" i="1" dirty="0"/>
              <a:t>.</a:t>
            </a:r>
          </a:p>
        </p:txBody>
      </p:sp>
    </p:spTree>
    <p:extLst>
      <p:ext uri="{BB962C8B-B14F-4D97-AF65-F5344CB8AC3E}">
        <p14:creationId xmlns:p14="http://schemas.microsoft.com/office/powerpoint/2010/main" val="1310186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4"/>
        <p:cNvGrpSpPr/>
        <p:nvPr/>
      </p:nvGrpSpPr>
      <p:grpSpPr>
        <a:xfrm>
          <a:off x="0" y="0"/>
          <a:ext cx="0" cy="0"/>
          <a:chOff x="0" y="0"/>
          <a:chExt cx="0" cy="0"/>
        </a:xfrm>
      </p:grpSpPr>
      <p:sp useBgFill="1">
        <p:nvSpPr>
          <p:cNvPr id="75"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Google Shape;65;p14"/>
          <p:cNvSpPr txBox="1">
            <a:spLocks noGrp="1"/>
          </p:cNvSpPr>
          <p:nvPr>
            <p:ph type="title"/>
          </p:nvPr>
        </p:nvSpPr>
        <p:spPr>
          <a:xfrm>
            <a:off x="429369" y="178904"/>
            <a:ext cx="8263890" cy="1075811"/>
          </a:xfrm>
          <a:prstGeom prst="rect">
            <a:avLst/>
          </a:prstGeom>
        </p:spPr>
        <p:txBody>
          <a:bodyPr spcFirstLastPara="1" vert="horz" lIns="91440" tIns="45720" rIns="91440" bIns="45720" rtlCol="0" anchor="b" anchorCtr="0">
            <a:normAutofit/>
          </a:bodyPr>
          <a:lstStyle/>
          <a:p>
            <a:pPr marL="0" lvl="0" indent="0" defTabSz="914400">
              <a:spcAft>
                <a:spcPts val="0"/>
              </a:spcAft>
            </a:pPr>
            <a:r>
              <a:rPr lang="en-US" sz="4100" b="1" dirty="0"/>
              <a:t>Social Media</a:t>
            </a:r>
          </a:p>
        </p:txBody>
      </p:sp>
      <p:sp>
        <p:nvSpPr>
          <p:cNvPr id="7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261158"/>
            <a:ext cx="8229600" cy="13716"/>
          </a:xfrm>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 name="connsiteX0" fmla="*/ 0 w 8229600"/>
              <a:gd name="connsiteY0" fmla="*/ 0 h 13716"/>
              <a:gd name="connsiteX1" fmla="*/ 521208 w 8229600"/>
              <a:gd name="connsiteY1" fmla="*/ 0 h 13716"/>
              <a:gd name="connsiteX2" fmla="*/ 960120 w 8229600"/>
              <a:gd name="connsiteY2" fmla="*/ 0 h 13716"/>
              <a:gd name="connsiteX3" fmla="*/ 1481328 w 8229600"/>
              <a:gd name="connsiteY3" fmla="*/ 0 h 13716"/>
              <a:gd name="connsiteX4" fmla="*/ 2167128 w 8229600"/>
              <a:gd name="connsiteY4" fmla="*/ 0 h 13716"/>
              <a:gd name="connsiteX5" fmla="*/ 2935224 w 8229600"/>
              <a:gd name="connsiteY5" fmla="*/ 0 h 13716"/>
              <a:gd name="connsiteX6" fmla="*/ 3785616 w 8229600"/>
              <a:gd name="connsiteY6" fmla="*/ 0 h 13716"/>
              <a:gd name="connsiteX7" fmla="*/ 4636008 w 8229600"/>
              <a:gd name="connsiteY7" fmla="*/ 0 h 13716"/>
              <a:gd name="connsiteX8" fmla="*/ 5239512 w 8229600"/>
              <a:gd name="connsiteY8" fmla="*/ 0 h 13716"/>
              <a:gd name="connsiteX9" fmla="*/ 6007608 w 8229600"/>
              <a:gd name="connsiteY9" fmla="*/ 0 h 13716"/>
              <a:gd name="connsiteX10" fmla="*/ 6693408 w 8229600"/>
              <a:gd name="connsiteY10" fmla="*/ 0 h 13716"/>
              <a:gd name="connsiteX11" fmla="*/ 7296912 w 8229600"/>
              <a:gd name="connsiteY11" fmla="*/ 0 h 13716"/>
              <a:gd name="connsiteX12" fmla="*/ 8229600 w 8229600"/>
              <a:gd name="connsiteY12" fmla="*/ 0 h 13716"/>
              <a:gd name="connsiteX13" fmla="*/ 8229600 w 8229600"/>
              <a:gd name="connsiteY13" fmla="*/ 13716 h 13716"/>
              <a:gd name="connsiteX14" fmla="*/ 7626096 w 8229600"/>
              <a:gd name="connsiteY14" fmla="*/ 13716 h 13716"/>
              <a:gd name="connsiteX15" fmla="*/ 7022592 w 8229600"/>
              <a:gd name="connsiteY15" fmla="*/ 13716 h 13716"/>
              <a:gd name="connsiteX16" fmla="*/ 6172200 w 8229600"/>
              <a:gd name="connsiteY16" fmla="*/ 13716 h 13716"/>
              <a:gd name="connsiteX17" fmla="*/ 5650992 w 8229600"/>
              <a:gd name="connsiteY17" fmla="*/ 13716 h 13716"/>
              <a:gd name="connsiteX18" fmla="*/ 4882896 w 8229600"/>
              <a:gd name="connsiteY18" fmla="*/ 13716 h 13716"/>
              <a:gd name="connsiteX19" fmla="*/ 4443984 w 8229600"/>
              <a:gd name="connsiteY19" fmla="*/ 13716 h 13716"/>
              <a:gd name="connsiteX20" fmla="*/ 3758184 w 8229600"/>
              <a:gd name="connsiteY20" fmla="*/ 13716 h 13716"/>
              <a:gd name="connsiteX21" fmla="*/ 3236976 w 8229600"/>
              <a:gd name="connsiteY21" fmla="*/ 13716 h 13716"/>
              <a:gd name="connsiteX22" fmla="*/ 2386584 w 8229600"/>
              <a:gd name="connsiteY22" fmla="*/ 13716 h 13716"/>
              <a:gd name="connsiteX23" fmla="*/ 1947672 w 8229600"/>
              <a:gd name="connsiteY23" fmla="*/ 13716 h 13716"/>
              <a:gd name="connsiteX24" fmla="*/ 1261872 w 8229600"/>
              <a:gd name="connsiteY24" fmla="*/ 13716 h 13716"/>
              <a:gd name="connsiteX25" fmla="*/ 822960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997" y="6635"/>
                  <a:pt x="8229550" y="9822"/>
                  <a:pt x="8229600" y="13716"/>
                </a:cubicBezTo>
                <a:cubicBezTo>
                  <a:pt x="7945777" y="15373"/>
                  <a:pt x="7812308" y="-13083"/>
                  <a:pt x="7461504" y="13716"/>
                </a:cubicBezTo>
                <a:cubicBezTo>
                  <a:pt x="7129391" y="48613"/>
                  <a:pt x="7087333" y="37334"/>
                  <a:pt x="6940296" y="13716"/>
                </a:cubicBezTo>
                <a:cubicBezTo>
                  <a:pt x="6810862" y="-27592"/>
                  <a:pt x="6701312" y="14789"/>
                  <a:pt x="6419088" y="13716"/>
                </a:cubicBezTo>
                <a:cubicBezTo>
                  <a:pt x="6152777" y="14283"/>
                  <a:pt x="5868611" y="44230"/>
                  <a:pt x="5650992" y="13716"/>
                </a:cubicBezTo>
                <a:cubicBezTo>
                  <a:pt x="5439747" y="10678"/>
                  <a:pt x="5334901" y="-5616"/>
                  <a:pt x="5129784" y="13716"/>
                </a:cubicBezTo>
                <a:cubicBezTo>
                  <a:pt x="4955906" y="35886"/>
                  <a:pt x="4793216" y="29316"/>
                  <a:pt x="4690872" y="13716"/>
                </a:cubicBezTo>
                <a:cubicBezTo>
                  <a:pt x="4552374" y="26515"/>
                  <a:pt x="4318742" y="1676"/>
                  <a:pt x="4087368" y="13716"/>
                </a:cubicBezTo>
                <a:cubicBezTo>
                  <a:pt x="3849418" y="28053"/>
                  <a:pt x="3751577" y="25116"/>
                  <a:pt x="3401568" y="13716"/>
                </a:cubicBezTo>
                <a:cubicBezTo>
                  <a:pt x="3067953" y="15837"/>
                  <a:pt x="3012425" y="22307"/>
                  <a:pt x="2798064" y="13716"/>
                </a:cubicBezTo>
                <a:cubicBezTo>
                  <a:pt x="2565154" y="11948"/>
                  <a:pt x="2426719" y="-36366"/>
                  <a:pt x="2276856" y="13716"/>
                </a:cubicBezTo>
                <a:cubicBezTo>
                  <a:pt x="2090980" y="-190"/>
                  <a:pt x="1702030" y="-12752"/>
                  <a:pt x="1426464" y="13716"/>
                </a:cubicBezTo>
                <a:cubicBezTo>
                  <a:pt x="1104481" y="65071"/>
                  <a:pt x="985013" y="-12262"/>
                  <a:pt x="740664" y="13716"/>
                </a:cubicBezTo>
                <a:cubicBezTo>
                  <a:pt x="507391" y="37071"/>
                  <a:pt x="191740" y="-16226"/>
                  <a:pt x="0" y="13716"/>
                </a:cubicBezTo>
                <a:cubicBezTo>
                  <a:pt x="503" y="9208"/>
                  <a:pt x="165" y="5575"/>
                  <a:pt x="0" y="0"/>
                </a:cubicBezTo>
                <a:close/>
              </a:path>
              <a:path w="8229600" h="13716"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29236" y="7266"/>
                  <a:pt x="8229919" y="9308"/>
                  <a:pt x="8229600" y="13716"/>
                </a:cubicBezTo>
                <a:cubicBezTo>
                  <a:pt x="8094333" y="-9824"/>
                  <a:pt x="7850928" y="32876"/>
                  <a:pt x="7626096" y="13716"/>
                </a:cubicBezTo>
                <a:cubicBezTo>
                  <a:pt x="7448378" y="-5141"/>
                  <a:pt x="7315174" y="-6416"/>
                  <a:pt x="7022592" y="13716"/>
                </a:cubicBezTo>
                <a:cubicBezTo>
                  <a:pt x="6686163" y="45927"/>
                  <a:pt x="6352629" y="18938"/>
                  <a:pt x="6172200" y="13716"/>
                </a:cubicBezTo>
                <a:cubicBezTo>
                  <a:pt x="6015590" y="37773"/>
                  <a:pt x="5770309" y="16706"/>
                  <a:pt x="5650992" y="13716"/>
                </a:cubicBezTo>
                <a:cubicBezTo>
                  <a:pt x="5483975" y="7520"/>
                  <a:pt x="5165324" y="64376"/>
                  <a:pt x="4882896" y="13716"/>
                </a:cubicBezTo>
                <a:cubicBezTo>
                  <a:pt x="4568934" y="2481"/>
                  <a:pt x="4556334" y="23104"/>
                  <a:pt x="4443984" y="13716"/>
                </a:cubicBezTo>
                <a:cubicBezTo>
                  <a:pt x="4320775" y="6004"/>
                  <a:pt x="4034988" y="-8062"/>
                  <a:pt x="3758184" y="13716"/>
                </a:cubicBezTo>
                <a:cubicBezTo>
                  <a:pt x="3445155" y="-5570"/>
                  <a:pt x="3367892" y="9252"/>
                  <a:pt x="3236976" y="13716"/>
                </a:cubicBezTo>
                <a:cubicBezTo>
                  <a:pt x="3093796" y="21836"/>
                  <a:pt x="2635824" y="19560"/>
                  <a:pt x="2386584" y="13716"/>
                </a:cubicBezTo>
                <a:cubicBezTo>
                  <a:pt x="2139815" y="-7869"/>
                  <a:pt x="2105958" y="21373"/>
                  <a:pt x="1947672" y="13716"/>
                </a:cubicBezTo>
                <a:cubicBezTo>
                  <a:pt x="1801011" y="-24483"/>
                  <a:pt x="1533636" y="10074"/>
                  <a:pt x="1261872" y="13716"/>
                </a:cubicBezTo>
                <a:cubicBezTo>
                  <a:pt x="989528" y="27655"/>
                  <a:pt x="1025848" y="10113"/>
                  <a:pt x="822960" y="13716"/>
                </a:cubicBezTo>
                <a:cubicBezTo>
                  <a:pt x="653456" y="16384"/>
                  <a:pt x="304027" y="3429"/>
                  <a:pt x="0" y="13716"/>
                </a:cubicBezTo>
                <a:cubicBezTo>
                  <a:pt x="326" y="10292"/>
                  <a:pt x="-17" y="5199"/>
                  <a:pt x="0" y="0"/>
                </a:cubicBezTo>
                <a:close/>
              </a:path>
              <a:path w="8229600" h="13716"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815" y="6665"/>
                  <a:pt x="8229309" y="10133"/>
                  <a:pt x="8229600" y="13716"/>
                </a:cubicBezTo>
                <a:cubicBezTo>
                  <a:pt x="7944174" y="-33676"/>
                  <a:pt x="7795646" y="-38977"/>
                  <a:pt x="7461504" y="13716"/>
                </a:cubicBezTo>
                <a:cubicBezTo>
                  <a:pt x="7129776" y="46515"/>
                  <a:pt x="7082769" y="26874"/>
                  <a:pt x="6940296" y="13716"/>
                </a:cubicBezTo>
                <a:cubicBezTo>
                  <a:pt x="6799665" y="-20447"/>
                  <a:pt x="6652769" y="27211"/>
                  <a:pt x="6419088" y="13716"/>
                </a:cubicBezTo>
                <a:cubicBezTo>
                  <a:pt x="6143970" y="47703"/>
                  <a:pt x="5863165" y="-21103"/>
                  <a:pt x="5650992" y="13716"/>
                </a:cubicBezTo>
                <a:cubicBezTo>
                  <a:pt x="5419172" y="36034"/>
                  <a:pt x="5309448" y="-4977"/>
                  <a:pt x="5129784" y="13716"/>
                </a:cubicBezTo>
                <a:cubicBezTo>
                  <a:pt x="4947928" y="21451"/>
                  <a:pt x="4795021" y="1288"/>
                  <a:pt x="4690872" y="13716"/>
                </a:cubicBezTo>
                <a:cubicBezTo>
                  <a:pt x="4564358" y="-14151"/>
                  <a:pt x="4295485" y="-29852"/>
                  <a:pt x="4087368" y="13716"/>
                </a:cubicBezTo>
                <a:cubicBezTo>
                  <a:pt x="3871704" y="35834"/>
                  <a:pt x="3732927" y="-15470"/>
                  <a:pt x="3401568" y="13716"/>
                </a:cubicBezTo>
                <a:cubicBezTo>
                  <a:pt x="3075889" y="15088"/>
                  <a:pt x="3025898" y="39828"/>
                  <a:pt x="2798064" y="13716"/>
                </a:cubicBezTo>
                <a:cubicBezTo>
                  <a:pt x="2581856" y="-25441"/>
                  <a:pt x="2428311" y="-9472"/>
                  <a:pt x="2276856" y="13716"/>
                </a:cubicBezTo>
                <a:cubicBezTo>
                  <a:pt x="2098246" y="48711"/>
                  <a:pt x="1737531" y="51387"/>
                  <a:pt x="1426464" y="13716"/>
                </a:cubicBezTo>
                <a:cubicBezTo>
                  <a:pt x="1104708" y="21917"/>
                  <a:pt x="1006595" y="11356"/>
                  <a:pt x="740664" y="13716"/>
                </a:cubicBezTo>
                <a:cubicBezTo>
                  <a:pt x="480378" y="28512"/>
                  <a:pt x="202592" y="-16929"/>
                  <a:pt x="0" y="13716"/>
                </a:cubicBezTo>
                <a:cubicBezTo>
                  <a:pt x="244" y="8978"/>
                  <a:pt x="436" y="6414"/>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Google Shape;66;p14"/>
          <p:cNvSpPr txBox="1">
            <a:spLocks noGrp="1"/>
          </p:cNvSpPr>
          <p:nvPr>
            <p:ph sz="half" idx="1"/>
          </p:nvPr>
        </p:nvSpPr>
        <p:spPr>
          <a:xfrm>
            <a:off x="429369" y="1553487"/>
            <a:ext cx="5035164" cy="3411109"/>
          </a:xfrm>
          <a:prstGeom prst="rect">
            <a:avLst/>
          </a:prstGeom>
        </p:spPr>
        <p:txBody>
          <a:bodyPr spcFirstLastPara="1" vert="horz" lIns="91440" tIns="45720" rIns="91440" bIns="45720" rtlCol="0" anchor="t" anchorCtr="0">
            <a:normAutofit fontScale="77500" lnSpcReduction="20000"/>
          </a:bodyPr>
          <a:lstStyle/>
          <a:p>
            <a:pPr marL="0" indent="0" defTabSz="914400">
              <a:lnSpc>
                <a:spcPct val="120000"/>
              </a:lnSpc>
              <a:spcBef>
                <a:spcPts val="0"/>
              </a:spcBef>
              <a:buNone/>
            </a:pPr>
            <a:r>
              <a:rPr lang="en-US" sz="1700" b="1" u="sng" dirty="0"/>
              <a:t>Sample Post</a:t>
            </a:r>
          </a:p>
          <a:p>
            <a:pPr marL="0" indent="0" defTabSz="914400">
              <a:lnSpc>
                <a:spcPct val="120000"/>
              </a:lnSpc>
              <a:spcBef>
                <a:spcPts val="0"/>
              </a:spcBef>
              <a:buNone/>
            </a:pPr>
            <a:r>
              <a:rPr lang="en-US" sz="1700" b="1" i="1" dirty="0"/>
              <a:t>Use in the week leading up to Giving Day (April 26)</a:t>
            </a:r>
          </a:p>
          <a:p>
            <a:pPr marL="0" indent="0" defTabSz="914400">
              <a:lnSpc>
                <a:spcPct val="100000"/>
              </a:lnSpc>
              <a:spcBef>
                <a:spcPts val="0"/>
              </a:spcBef>
              <a:buNone/>
            </a:pPr>
            <a:endParaRPr lang="en-US" sz="1700" i="1" dirty="0"/>
          </a:p>
          <a:p>
            <a:pPr marL="0" indent="0" defTabSz="914400">
              <a:lnSpc>
                <a:spcPct val="100000"/>
              </a:lnSpc>
              <a:spcBef>
                <a:spcPts val="0"/>
              </a:spcBef>
              <a:buNone/>
            </a:pPr>
            <a:r>
              <a:rPr lang="en-US" sz="1700" i="1" dirty="0"/>
              <a:t>Option 1</a:t>
            </a:r>
          </a:p>
          <a:p>
            <a:pPr marL="0" indent="0" defTabSz="914400">
              <a:lnSpc>
                <a:spcPct val="100000"/>
              </a:lnSpc>
              <a:spcBef>
                <a:spcPts val="0"/>
              </a:spcBef>
              <a:buNone/>
            </a:pPr>
            <a:r>
              <a:rPr lang="en-US" sz="1700" dirty="0"/>
              <a:t>I’m a proud Alexandrian, and I love when our community comes together to support one another. #Spring2ACTion, our annual Giving Day, is April 26. Join me in giving to our local nonprofits. Learn more: </a:t>
            </a:r>
            <a:r>
              <a:rPr lang="en-US" sz="1700" dirty="0">
                <a:hlinkClick r:id="rId3"/>
              </a:rPr>
              <a:t>www.spring2action.org</a:t>
            </a:r>
            <a:endParaRPr lang="en-US" sz="1700" dirty="0"/>
          </a:p>
          <a:p>
            <a:pPr marL="0" indent="0" defTabSz="914400">
              <a:lnSpc>
                <a:spcPct val="100000"/>
              </a:lnSpc>
              <a:spcBef>
                <a:spcPts val="0"/>
              </a:spcBef>
              <a:buNone/>
            </a:pPr>
            <a:endParaRPr lang="en-US" sz="1700" dirty="0"/>
          </a:p>
          <a:p>
            <a:pPr marL="0" indent="0" defTabSz="914400">
              <a:lnSpc>
                <a:spcPct val="100000"/>
              </a:lnSpc>
              <a:spcBef>
                <a:spcPts val="0"/>
              </a:spcBef>
              <a:buNone/>
            </a:pPr>
            <a:r>
              <a:rPr lang="en-US" sz="1700" i="1" dirty="0"/>
              <a:t>Option 2</a:t>
            </a:r>
          </a:p>
          <a:p>
            <a:pPr marL="0" indent="0" defTabSz="914400">
              <a:lnSpc>
                <a:spcPct val="100000"/>
              </a:lnSpc>
              <a:spcBef>
                <a:spcPts val="0"/>
              </a:spcBef>
              <a:buNone/>
            </a:pPr>
            <a:r>
              <a:rPr lang="en-US" sz="1700" dirty="0"/>
              <a:t>#Spring2ACTion, Alexandria’s annual Giving Day, is April 26! Check out the 185 local nonprofits participating in this event and plan your donation today. </a:t>
            </a:r>
            <a:r>
              <a:rPr lang="en-US" sz="1700" dirty="0">
                <a:hlinkClick r:id="rId4"/>
              </a:rPr>
              <a:t>bit.ly/S2ANonprofits</a:t>
            </a:r>
            <a:r>
              <a:rPr lang="en-US" sz="1700" dirty="0"/>
              <a:t> </a:t>
            </a:r>
          </a:p>
          <a:p>
            <a:pPr marL="0" indent="0" defTabSz="914400">
              <a:lnSpc>
                <a:spcPct val="100000"/>
              </a:lnSpc>
              <a:spcBef>
                <a:spcPts val="0"/>
              </a:spcBef>
              <a:buNone/>
            </a:pPr>
            <a:endParaRPr lang="en-US" sz="1700" dirty="0"/>
          </a:p>
          <a:p>
            <a:pPr marL="0" indent="0" defTabSz="914400">
              <a:lnSpc>
                <a:spcPct val="100000"/>
              </a:lnSpc>
              <a:spcBef>
                <a:spcPts val="0"/>
              </a:spcBef>
              <a:buNone/>
            </a:pPr>
            <a:r>
              <a:rPr lang="en-US" sz="1700" i="1" dirty="0"/>
              <a:t>Option 3 – Early Giving Appeal</a:t>
            </a:r>
          </a:p>
          <a:p>
            <a:pPr marL="0" indent="0" defTabSz="914400">
              <a:lnSpc>
                <a:spcPct val="100000"/>
              </a:lnSpc>
              <a:spcBef>
                <a:spcPts val="0"/>
              </a:spcBef>
              <a:buNone/>
            </a:pPr>
            <a:r>
              <a:rPr lang="en-US" sz="1700" dirty="0"/>
              <a:t>#Spring2ACTion is your opportunity to support the families, artists, and students who make Alexandria unique. In only 5 minutes and with just $5, make a positive impact on our community. Donate now through April 26! </a:t>
            </a:r>
            <a:r>
              <a:rPr lang="en-US" sz="1700" dirty="0">
                <a:hlinkClick r:id="rId3"/>
              </a:rPr>
              <a:t>www.spring2action.org</a:t>
            </a:r>
            <a:endParaRPr lang="en-US" sz="1700" dirty="0"/>
          </a:p>
        </p:txBody>
      </p:sp>
      <p:pic>
        <p:nvPicPr>
          <p:cNvPr id="5" name="Content Placeholder 4" descr="A person wearing a hat&#10;&#10;Description automatically generated with medium confidence">
            <a:extLst>
              <a:ext uri="{FF2B5EF4-FFF2-40B4-BE49-F238E27FC236}">
                <a16:creationId xmlns:a16="http://schemas.microsoft.com/office/drawing/2014/main" id="{0C62EAEA-3B73-E871-3AB3-29DCE7E78498}"/>
              </a:ext>
            </a:extLst>
          </p:cNvPr>
          <p:cNvPicPr>
            <a:picLocks noGrp="1" noChangeAspect="1"/>
          </p:cNvPicPr>
          <p:nvPr>
            <p:ph sz="half" idx="2"/>
          </p:nvPr>
        </p:nvPicPr>
        <p:blipFill>
          <a:blip r:embed="rId5"/>
          <a:stretch>
            <a:fillRect/>
          </a:stretch>
        </p:blipFill>
        <p:spPr>
          <a:xfrm>
            <a:off x="5464533" y="1380554"/>
            <a:ext cx="3262312" cy="3262312"/>
          </a:xfrm>
          <a:effectLst>
            <a:outerShdw blurRad="50800" dist="38100" dir="5400000" algn="t" rotWithShape="0">
              <a:prstClr val="black">
                <a:alpha val="40000"/>
              </a:prstClr>
            </a:outerShdw>
          </a:effectLst>
        </p:spPr>
      </p:pic>
      <p:sp>
        <p:nvSpPr>
          <p:cNvPr id="2" name="TextBox 1">
            <a:extLst>
              <a:ext uri="{FF2B5EF4-FFF2-40B4-BE49-F238E27FC236}">
                <a16:creationId xmlns:a16="http://schemas.microsoft.com/office/drawing/2014/main" id="{1BBD1AF8-A998-160C-12F9-941274FFEE29}"/>
              </a:ext>
            </a:extLst>
          </p:cNvPr>
          <p:cNvSpPr txBox="1"/>
          <p:nvPr/>
        </p:nvSpPr>
        <p:spPr>
          <a:xfrm>
            <a:off x="5396657" y="4797287"/>
            <a:ext cx="3262312" cy="246221"/>
          </a:xfrm>
          <a:prstGeom prst="rect">
            <a:avLst/>
          </a:prstGeom>
          <a:noFill/>
        </p:spPr>
        <p:txBody>
          <a:bodyPr wrap="square" rtlCol="0">
            <a:spAutoFit/>
          </a:bodyPr>
          <a:lstStyle/>
          <a:p>
            <a:pPr algn="ctr"/>
            <a:r>
              <a:rPr lang="en-US" sz="1000" i="1" dirty="0"/>
              <a:t>Right click to save picture or download </a:t>
            </a:r>
            <a:r>
              <a:rPr lang="en-US" sz="1000" i="1" dirty="0">
                <a:hlinkClick r:id="rId6"/>
              </a:rPr>
              <a:t>images</a:t>
            </a:r>
            <a:r>
              <a:rPr lang="en-US" sz="1000" i="1" dirty="0"/>
              <a:t>.</a:t>
            </a:r>
          </a:p>
        </p:txBody>
      </p:sp>
    </p:spTree>
    <p:extLst>
      <p:ext uri="{BB962C8B-B14F-4D97-AF65-F5344CB8AC3E}">
        <p14:creationId xmlns:p14="http://schemas.microsoft.com/office/powerpoint/2010/main" val="1090566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4"/>
        <p:cNvGrpSpPr/>
        <p:nvPr/>
      </p:nvGrpSpPr>
      <p:grpSpPr>
        <a:xfrm>
          <a:off x="0" y="0"/>
          <a:ext cx="0" cy="0"/>
          <a:chOff x="0" y="0"/>
          <a:chExt cx="0" cy="0"/>
        </a:xfrm>
      </p:grpSpPr>
      <p:sp useBgFill="1">
        <p:nvSpPr>
          <p:cNvPr id="75"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Google Shape;65;p14"/>
          <p:cNvSpPr txBox="1">
            <a:spLocks noGrp="1"/>
          </p:cNvSpPr>
          <p:nvPr>
            <p:ph type="title"/>
          </p:nvPr>
        </p:nvSpPr>
        <p:spPr>
          <a:xfrm>
            <a:off x="429369" y="178904"/>
            <a:ext cx="8263890" cy="1075811"/>
          </a:xfrm>
          <a:prstGeom prst="rect">
            <a:avLst/>
          </a:prstGeom>
        </p:spPr>
        <p:txBody>
          <a:bodyPr spcFirstLastPara="1" vert="horz" lIns="91440" tIns="45720" rIns="91440" bIns="45720" rtlCol="0" anchor="b" anchorCtr="0">
            <a:normAutofit/>
          </a:bodyPr>
          <a:lstStyle/>
          <a:p>
            <a:pPr marL="0" lvl="0" indent="0" defTabSz="914400">
              <a:spcAft>
                <a:spcPts val="0"/>
              </a:spcAft>
            </a:pPr>
            <a:r>
              <a:rPr lang="en-US" sz="4100" b="1" dirty="0"/>
              <a:t>Social Media</a:t>
            </a:r>
          </a:p>
        </p:txBody>
      </p:sp>
      <p:sp>
        <p:nvSpPr>
          <p:cNvPr id="7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261158"/>
            <a:ext cx="8229600" cy="13716"/>
          </a:xfrm>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 name="connsiteX0" fmla="*/ 0 w 8229600"/>
              <a:gd name="connsiteY0" fmla="*/ 0 h 13716"/>
              <a:gd name="connsiteX1" fmla="*/ 521208 w 8229600"/>
              <a:gd name="connsiteY1" fmla="*/ 0 h 13716"/>
              <a:gd name="connsiteX2" fmla="*/ 960120 w 8229600"/>
              <a:gd name="connsiteY2" fmla="*/ 0 h 13716"/>
              <a:gd name="connsiteX3" fmla="*/ 1481328 w 8229600"/>
              <a:gd name="connsiteY3" fmla="*/ 0 h 13716"/>
              <a:gd name="connsiteX4" fmla="*/ 2167128 w 8229600"/>
              <a:gd name="connsiteY4" fmla="*/ 0 h 13716"/>
              <a:gd name="connsiteX5" fmla="*/ 2935224 w 8229600"/>
              <a:gd name="connsiteY5" fmla="*/ 0 h 13716"/>
              <a:gd name="connsiteX6" fmla="*/ 3785616 w 8229600"/>
              <a:gd name="connsiteY6" fmla="*/ 0 h 13716"/>
              <a:gd name="connsiteX7" fmla="*/ 4636008 w 8229600"/>
              <a:gd name="connsiteY7" fmla="*/ 0 h 13716"/>
              <a:gd name="connsiteX8" fmla="*/ 5239512 w 8229600"/>
              <a:gd name="connsiteY8" fmla="*/ 0 h 13716"/>
              <a:gd name="connsiteX9" fmla="*/ 6007608 w 8229600"/>
              <a:gd name="connsiteY9" fmla="*/ 0 h 13716"/>
              <a:gd name="connsiteX10" fmla="*/ 6693408 w 8229600"/>
              <a:gd name="connsiteY10" fmla="*/ 0 h 13716"/>
              <a:gd name="connsiteX11" fmla="*/ 7296912 w 8229600"/>
              <a:gd name="connsiteY11" fmla="*/ 0 h 13716"/>
              <a:gd name="connsiteX12" fmla="*/ 8229600 w 8229600"/>
              <a:gd name="connsiteY12" fmla="*/ 0 h 13716"/>
              <a:gd name="connsiteX13" fmla="*/ 8229600 w 8229600"/>
              <a:gd name="connsiteY13" fmla="*/ 13716 h 13716"/>
              <a:gd name="connsiteX14" fmla="*/ 7626096 w 8229600"/>
              <a:gd name="connsiteY14" fmla="*/ 13716 h 13716"/>
              <a:gd name="connsiteX15" fmla="*/ 7022592 w 8229600"/>
              <a:gd name="connsiteY15" fmla="*/ 13716 h 13716"/>
              <a:gd name="connsiteX16" fmla="*/ 6172200 w 8229600"/>
              <a:gd name="connsiteY16" fmla="*/ 13716 h 13716"/>
              <a:gd name="connsiteX17" fmla="*/ 5650992 w 8229600"/>
              <a:gd name="connsiteY17" fmla="*/ 13716 h 13716"/>
              <a:gd name="connsiteX18" fmla="*/ 4882896 w 8229600"/>
              <a:gd name="connsiteY18" fmla="*/ 13716 h 13716"/>
              <a:gd name="connsiteX19" fmla="*/ 4443984 w 8229600"/>
              <a:gd name="connsiteY19" fmla="*/ 13716 h 13716"/>
              <a:gd name="connsiteX20" fmla="*/ 3758184 w 8229600"/>
              <a:gd name="connsiteY20" fmla="*/ 13716 h 13716"/>
              <a:gd name="connsiteX21" fmla="*/ 3236976 w 8229600"/>
              <a:gd name="connsiteY21" fmla="*/ 13716 h 13716"/>
              <a:gd name="connsiteX22" fmla="*/ 2386584 w 8229600"/>
              <a:gd name="connsiteY22" fmla="*/ 13716 h 13716"/>
              <a:gd name="connsiteX23" fmla="*/ 1947672 w 8229600"/>
              <a:gd name="connsiteY23" fmla="*/ 13716 h 13716"/>
              <a:gd name="connsiteX24" fmla="*/ 1261872 w 8229600"/>
              <a:gd name="connsiteY24" fmla="*/ 13716 h 13716"/>
              <a:gd name="connsiteX25" fmla="*/ 822960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997" y="6635"/>
                  <a:pt x="8229550" y="9822"/>
                  <a:pt x="8229600" y="13716"/>
                </a:cubicBezTo>
                <a:cubicBezTo>
                  <a:pt x="7945777" y="15373"/>
                  <a:pt x="7812308" y="-13083"/>
                  <a:pt x="7461504" y="13716"/>
                </a:cubicBezTo>
                <a:cubicBezTo>
                  <a:pt x="7129391" y="48613"/>
                  <a:pt x="7087333" y="37334"/>
                  <a:pt x="6940296" y="13716"/>
                </a:cubicBezTo>
                <a:cubicBezTo>
                  <a:pt x="6810862" y="-27592"/>
                  <a:pt x="6701312" y="14789"/>
                  <a:pt x="6419088" y="13716"/>
                </a:cubicBezTo>
                <a:cubicBezTo>
                  <a:pt x="6152777" y="14283"/>
                  <a:pt x="5868611" y="44230"/>
                  <a:pt x="5650992" y="13716"/>
                </a:cubicBezTo>
                <a:cubicBezTo>
                  <a:pt x="5439747" y="10678"/>
                  <a:pt x="5334901" y="-5616"/>
                  <a:pt x="5129784" y="13716"/>
                </a:cubicBezTo>
                <a:cubicBezTo>
                  <a:pt x="4955906" y="35886"/>
                  <a:pt x="4793216" y="29316"/>
                  <a:pt x="4690872" y="13716"/>
                </a:cubicBezTo>
                <a:cubicBezTo>
                  <a:pt x="4552374" y="26515"/>
                  <a:pt x="4318742" y="1676"/>
                  <a:pt x="4087368" y="13716"/>
                </a:cubicBezTo>
                <a:cubicBezTo>
                  <a:pt x="3849418" y="28053"/>
                  <a:pt x="3751577" y="25116"/>
                  <a:pt x="3401568" y="13716"/>
                </a:cubicBezTo>
                <a:cubicBezTo>
                  <a:pt x="3067953" y="15837"/>
                  <a:pt x="3012425" y="22307"/>
                  <a:pt x="2798064" y="13716"/>
                </a:cubicBezTo>
                <a:cubicBezTo>
                  <a:pt x="2565154" y="11948"/>
                  <a:pt x="2426719" y="-36366"/>
                  <a:pt x="2276856" y="13716"/>
                </a:cubicBezTo>
                <a:cubicBezTo>
                  <a:pt x="2090980" y="-190"/>
                  <a:pt x="1702030" y="-12752"/>
                  <a:pt x="1426464" y="13716"/>
                </a:cubicBezTo>
                <a:cubicBezTo>
                  <a:pt x="1104481" y="65071"/>
                  <a:pt x="985013" y="-12262"/>
                  <a:pt x="740664" y="13716"/>
                </a:cubicBezTo>
                <a:cubicBezTo>
                  <a:pt x="507391" y="37071"/>
                  <a:pt x="191740" y="-16226"/>
                  <a:pt x="0" y="13716"/>
                </a:cubicBezTo>
                <a:cubicBezTo>
                  <a:pt x="503" y="9208"/>
                  <a:pt x="165" y="5575"/>
                  <a:pt x="0" y="0"/>
                </a:cubicBezTo>
                <a:close/>
              </a:path>
              <a:path w="8229600" h="13716"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29236" y="7266"/>
                  <a:pt x="8229919" y="9308"/>
                  <a:pt x="8229600" y="13716"/>
                </a:cubicBezTo>
                <a:cubicBezTo>
                  <a:pt x="8094333" y="-9824"/>
                  <a:pt x="7850928" y="32876"/>
                  <a:pt x="7626096" y="13716"/>
                </a:cubicBezTo>
                <a:cubicBezTo>
                  <a:pt x="7448378" y="-5141"/>
                  <a:pt x="7315174" y="-6416"/>
                  <a:pt x="7022592" y="13716"/>
                </a:cubicBezTo>
                <a:cubicBezTo>
                  <a:pt x="6686163" y="45927"/>
                  <a:pt x="6352629" y="18938"/>
                  <a:pt x="6172200" y="13716"/>
                </a:cubicBezTo>
                <a:cubicBezTo>
                  <a:pt x="6015590" y="37773"/>
                  <a:pt x="5770309" y="16706"/>
                  <a:pt x="5650992" y="13716"/>
                </a:cubicBezTo>
                <a:cubicBezTo>
                  <a:pt x="5483975" y="7520"/>
                  <a:pt x="5165324" y="64376"/>
                  <a:pt x="4882896" y="13716"/>
                </a:cubicBezTo>
                <a:cubicBezTo>
                  <a:pt x="4568934" y="2481"/>
                  <a:pt x="4556334" y="23104"/>
                  <a:pt x="4443984" y="13716"/>
                </a:cubicBezTo>
                <a:cubicBezTo>
                  <a:pt x="4320775" y="6004"/>
                  <a:pt x="4034988" y="-8062"/>
                  <a:pt x="3758184" y="13716"/>
                </a:cubicBezTo>
                <a:cubicBezTo>
                  <a:pt x="3445155" y="-5570"/>
                  <a:pt x="3367892" y="9252"/>
                  <a:pt x="3236976" y="13716"/>
                </a:cubicBezTo>
                <a:cubicBezTo>
                  <a:pt x="3093796" y="21836"/>
                  <a:pt x="2635824" y="19560"/>
                  <a:pt x="2386584" y="13716"/>
                </a:cubicBezTo>
                <a:cubicBezTo>
                  <a:pt x="2139815" y="-7869"/>
                  <a:pt x="2105958" y="21373"/>
                  <a:pt x="1947672" y="13716"/>
                </a:cubicBezTo>
                <a:cubicBezTo>
                  <a:pt x="1801011" y="-24483"/>
                  <a:pt x="1533636" y="10074"/>
                  <a:pt x="1261872" y="13716"/>
                </a:cubicBezTo>
                <a:cubicBezTo>
                  <a:pt x="989528" y="27655"/>
                  <a:pt x="1025848" y="10113"/>
                  <a:pt x="822960" y="13716"/>
                </a:cubicBezTo>
                <a:cubicBezTo>
                  <a:pt x="653456" y="16384"/>
                  <a:pt x="304027" y="3429"/>
                  <a:pt x="0" y="13716"/>
                </a:cubicBezTo>
                <a:cubicBezTo>
                  <a:pt x="326" y="10292"/>
                  <a:pt x="-17" y="5199"/>
                  <a:pt x="0" y="0"/>
                </a:cubicBezTo>
                <a:close/>
              </a:path>
              <a:path w="8229600" h="13716"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815" y="6665"/>
                  <a:pt x="8229309" y="10133"/>
                  <a:pt x="8229600" y="13716"/>
                </a:cubicBezTo>
                <a:cubicBezTo>
                  <a:pt x="7944174" y="-33676"/>
                  <a:pt x="7795646" y="-38977"/>
                  <a:pt x="7461504" y="13716"/>
                </a:cubicBezTo>
                <a:cubicBezTo>
                  <a:pt x="7129776" y="46515"/>
                  <a:pt x="7082769" y="26874"/>
                  <a:pt x="6940296" y="13716"/>
                </a:cubicBezTo>
                <a:cubicBezTo>
                  <a:pt x="6799665" y="-20447"/>
                  <a:pt x="6652769" y="27211"/>
                  <a:pt x="6419088" y="13716"/>
                </a:cubicBezTo>
                <a:cubicBezTo>
                  <a:pt x="6143970" y="47703"/>
                  <a:pt x="5863165" y="-21103"/>
                  <a:pt x="5650992" y="13716"/>
                </a:cubicBezTo>
                <a:cubicBezTo>
                  <a:pt x="5419172" y="36034"/>
                  <a:pt x="5309448" y="-4977"/>
                  <a:pt x="5129784" y="13716"/>
                </a:cubicBezTo>
                <a:cubicBezTo>
                  <a:pt x="4947928" y="21451"/>
                  <a:pt x="4795021" y="1288"/>
                  <a:pt x="4690872" y="13716"/>
                </a:cubicBezTo>
                <a:cubicBezTo>
                  <a:pt x="4564358" y="-14151"/>
                  <a:pt x="4295485" y="-29852"/>
                  <a:pt x="4087368" y="13716"/>
                </a:cubicBezTo>
                <a:cubicBezTo>
                  <a:pt x="3871704" y="35834"/>
                  <a:pt x="3732927" y="-15470"/>
                  <a:pt x="3401568" y="13716"/>
                </a:cubicBezTo>
                <a:cubicBezTo>
                  <a:pt x="3075889" y="15088"/>
                  <a:pt x="3025898" y="39828"/>
                  <a:pt x="2798064" y="13716"/>
                </a:cubicBezTo>
                <a:cubicBezTo>
                  <a:pt x="2581856" y="-25441"/>
                  <a:pt x="2428311" y="-9472"/>
                  <a:pt x="2276856" y="13716"/>
                </a:cubicBezTo>
                <a:cubicBezTo>
                  <a:pt x="2098246" y="48711"/>
                  <a:pt x="1737531" y="51387"/>
                  <a:pt x="1426464" y="13716"/>
                </a:cubicBezTo>
                <a:cubicBezTo>
                  <a:pt x="1104708" y="21917"/>
                  <a:pt x="1006595" y="11356"/>
                  <a:pt x="740664" y="13716"/>
                </a:cubicBezTo>
                <a:cubicBezTo>
                  <a:pt x="480378" y="28512"/>
                  <a:pt x="202592" y="-16929"/>
                  <a:pt x="0" y="13716"/>
                </a:cubicBezTo>
                <a:cubicBezTo>
                  <a:pt x="244" y="8978"/>
                  <a:pt x="436" y="6414"/>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Google Shape;66;p14"/>
          <p:cNvSpPr txBox="1">
            <a:spLocks noGrp="1"/>
          </p:cNvSpPr>
          <p:nvPr>
            <p:ph sz="half" idx="1"/>
          </p:nvPr>
        </p:nvSpPr>
        <p:spPr>
          <a:xfrm>
            <a:off x="429369" y="1553486"/>
            <a:ext cx="4614579" cy="3439482"/>
          </a:xfrm>
          <a:prstGeom prst="rect">
            <a:avLst/>
          </a:prstGeom>
        </p:spPr>
        <p:txBody>
          <a:bodyPr spcFirstLastPara="1" vert="horz" lIns="91440" tIns="45720" rIns="91440" bIns="45720" rtlCol="0" anchor="t" anchorCtr="0">
            <a:normAutofit fontScale="85000" lnSpcReduction="20000"/>
          </a:bodyPr>
          <a:lstStyle/>
          <a:p>
            <a:pPr marL="0" indent="0" defTabSz="914400">
              <a:lnSpc>
                <a:spcPct val="120000"/>
              </a:lnSpc>
              <a:spcBef>
                <a:spcPts val="0"/>
              </a:spcBef>
              <a:buNone/>
            </a:pPr>
            <a:r>
              <a:rPr lang="en-US" sz="1700" b="1" u="sng" dirty="0"/>
              <a:t>Sample Post 3</a:t>
            </a:r>
          </a:p>
          <a:p>
            <a:pPr marL="0" indent="0" defTabSz="914400">
              <a:lnSpc>
                <a:spcPct val="120000"/>
              </a:lnSpc>
              <a:spcBef>
                <a:spcPts val="0"/>
              </a:spcBef>
              <a:buNone/>
            </a:pPr>
            <a:r>
              <a:rPr lang="en-US" sz="1700" b="1" i="1" dirty="0"/>
              <a:t>Use on Giving Day, April 26</a:t>
            </a:r>
          </a:p>
          <a:p>
            <a:pPr marL="0" indent="0" defTabSz="914400">
              <a:lnSpc>
                <a:spcPct val="100000"/>
              </a:lnSpc>
              <a:spcBef>
                <a:spcPts val="0"/>
              </a:spcBef>
              <a:buNone/>
            </a:pPr>
            <a:endParaRPr lang="en-US" sz="1700" i="1" dirty="0"/>
          </a:p>
          <a:p>
            <a:pPr marL="0" indent="0" defTabSz="914400">
              <a:lnSpc>
                <a:spcPct val="100000"/>
              </a:lnSpc>
              <a:spcBef>
                <a:spcPts val="0"/>
              </a:spcBef>
              <a:buNone/>
            </a:pPr>
            <a:r>
              <a:rPr lang="en-US" sz="1700" i="1" dirty="0"/>
              <a:t>Option 1</a:t>
            </a:r>
          </a:p>
          <a:p>
            <a:pPr marL="0" indent="0" defTabSz="914400">
              <a:lnSpc>
                <a:spcPct val="100000"/>
              </a:lnSpc>
              <a:spcBef>
                <a:spcPts val="0"/>
              </a:spcBef>
              <a:buNone/>
            </a:pPr>
            <a:r>
              <a:rPr lang="en-US" sz="1700" dirty="0"/>
              <a:t>Today, 185 nonprofits are participating in #Spring2ACTion, Alexandria’s annual Giving Day, and our community needs your support. Take 5 minutes to give $5 to a nonprofit today! </a:t>
            </a:r>
            <a:r>
              <a:rPr lang="en-US" sz="1700" dirty="0">
                <a:hlinkClick r:id="rId3"/>
              </a:rPr>
              <a:t>www.spring2action.org</a:t>
            </a:r>
            <a:endParaRPr lang="en-US" sz="1700" dirty="0"/>
          </a:p>
          <a:p>
            <a:pPr marL="0" indent="0" defTabSz="914400">
              <a:lnSpc>
                <a:spcPct val="100000"/>
              </a:lnSpc>
              <a:spcBef>
                <a:spcPts val="0"/>
              </a:spcBef>
              <a:buNone/>
            </a:pPr>
            <a:endParaRPr lang="en-US" sz="1700" dirty="0"/>
          </a:p>
          <a:p>
            <a:pPr marL="0" indent="0" defTabSz="914400">
              <a:lnSpc>
                <a:spcPct val="100000"/>
              </a:lnSpc>
              <a:spcBef>
                <a:spcPts val="0"/>
              </a:spcBef>
              <a:buNone/>
            </a:pPr>
            <a:r>
              <a:rPr lang="en-US" sz="1700" i="1" dirty="0"/>
              <a:t>Option 2</a:t>
            </a:r>
          </a:p>
          <a:p>
            <a:pPr marL="0" indent="0" defTabSz="914400">
              <a:lnSpc>
                <a:spcPct val="100000"/>
              </a:lnSpc>
              <a:spcBef>
                <a:spcPts val="0"/>
              </a:spcBef>
              <a:buNone/>
            </a:pPr>
            <a:r>
              <a:rPr lang="en-US" sz="1700" dirty="0"/>
              <a:t>It’s Alexandria’s Giving Day! Let’s #Spring2ACTion to support our community nonprofits. Giving starts at just $5. Donate at </a:t>
            </a:r>
            <a:r>
              <a:rPr lang="en-US" sz="1700" dirty="0">
                <a:hlinkClick r:id="rId3"/>
              </a:rPr>
              <a:t>www.spring2action.org</a:t>
            </a:r>
            <a:endParaRPr lang="en-US" sz="1700" dirty="0"/>
          </a:p>
          <a:p>
            <a:pPr marL="0" indent="0" defTabSz="914400">
              <a:lnSpc>
                <a:spcPct val="100000"/>
              </a:lnSpc>
              <a:spcBef>
                <a:spcPts val="0"/>
              </a:spcBef>
              <a:buNone/>
            </a:pPr>
            <a:endParaRPr lang="en-US" sz="1700" dirty="0"/>
          </a:p>
          <a:p>
            <a:pPr marL="0" indent="0" defTabSz="914400">
              <a:lnSpc>
                <a:spcPct val="100000"/>
              </a:lnSpc>
              <a:spcBef>
                <a:spcPts val="0"/>
              </a:spcBef>
              <a:buNone/>
            </a:pPr>
            <a:r>
              <a:rPr lang="en-US" sz="1700" i="1" dirty="0"/>
              <a:t>Option 3</a:t>
            </a:r>
          </a:p>
          <a:p>
            <a:pPr marL="0" indent="0" defTabSz="914400">
              <a:lnSpc>
                <a:spcPct val="100000"/>
              </a:lnSpc>
              <a:spcBef>
                <a:spcPts val="0"/>
              </a:spcBef>
              <a:buNone/>
            </a:pPr>
            <a:r>
              <a:rPr lang="en-US" sz="1700" dirty="0"/>
              <a:t>$5 can buy a cup of coffee. It can also help make a deep impact on our community. Today, #Spring2ACTion and donate to one of Alexandria’s nonprofits. </a:t>
            </a:r>
            <a:r>
              <a:rPr lang="en-US" sz="1700" dirty="0">
                <a:hlinkClick r:id="rId3"/>
              </a:rPr>
              <a:t>www.spring2action.org</a:t>
            </a:r>
            <a:endParaRPr lang="en-US" sz="1700" dirty="0"/>
          </a:p>
          <a:p>
            <a:pPr marL="0" indent="0" defTabSz="914400">
              <a:lnSpc>
                <a:spcPct val="100000"/>
              </a:lnSpc>
              <a:spcBef>
                <a:spcPts val="0"/>
              </a:spcBef>
              <a:buNone/>
            </a:pPr>
            <a:endParaRPr lang="en-US" sz="1700" i="1" dirty="0"/>
          </a:p>
          <a:p>
            <a:pPr marL="0" indent="0" defTabSz="914400">
              <a:lnSpc>
                <a:spcPct val="100000"/>
              </a:lnSpc>
              <a:spcBef>
                <a:spcPts val="0"/>
              </a:spcBef>
              <a:buNone/>
            </a:pPr>
            <a:endParaRPr lang="en-US" sz="1700" dirty="0"/>
          </a:p>
        </p:txBody>
      </p:sp>
      <p:pic>
        <p:nvPicPr>
          <p:cNvPr id="6" name="Content Placeholder 5" descr="A picture containing text&#10;&#10;Description automatically generated">
            <a:extLst>
              <a:ext uri="{FF2B5EF4-FFF2-40B4-BE49-F238E27FC236}">
                <a16:creationId xmlns:a16="http://schemas.microsoft.com/office/drawing/2014/main" id="{541E2859-6211-0F2E-6556-C5F95A5C2C6C}"/>
              </a:ext>
            </a:extLst>
          </p:cNvPr>
          <p:cNvPicPr>
            <a:picLocks noGrp="1" noChangeAspect="1"/>
          </p:cNvPicPr>
          <p:nvPr>
            <p:ph sz="half" idx="2"/>
          </p:nvPr>
        </p:nvPicPr>
        <p:blipFill>
          <a:blip r:embed="rId4"/>
          <a:stretch>
            <a:fillRect/>
          </a:stretch>
        </p:blipFill>
        <p:spPr>
          <a:xfrm>
            <a:off x="5396657" y="1380554"/>
            <a:ext cx="3262312" cy="3262312"/>
          </a:xfrm>
          <a:effectLst>
            <a:outerShdw blurRad="50800" dist="38100" dir="5400000" algn="t" rotWithShape="0">
              <a:prstClr val="black">
                <a:alpha val="40000"/>
              </a:prstClr>
            </a:outerShdw>
          </a:effectLst>
        </p:spPr>
      </p:pic>
      <p:sp>
        <p:nvSpPr>
          <p:cNvPr id="2" name="TextBox 1">
            <a:extLst>
              <a:ext uri="{FF2B5EF4-FFF2-40B4-BE49-F238E27FC236}">
                <a16:creationId xmlns:a16="http://schemas.microsoft.com/office/drawing/2014/main" id="{E40E072D-0A25-A1E3-E7E8-C3C71986F466}"/>
              </a:ext>
            </a:extLst>
          </p:cNvPr>
          <p:cNvSpPr txBox="1"/>
          <p:nvPr/>
        </p:nvSpPr>
        <p:spPr>
          <a:xfrm>
            <a:off x="5396657" y="4748546"/>
            <a:ext cx="3262312" cy="246221"/>
          </a:xfrm>
          <a:prstGeom prst="rect">
            <a:avLst/>
          </a:prstGeom>
          <a:noFill/>
        </p:spPr>
        <p:txBody>
          <a:bodyPr wrap="square" rtlCol="0">
            <a:spAutoFit/>
          </a:bodyPr>
          <a:lstStyle/>
          <a:p>
            <a:pPr algn="ctr"/>
            <a:r>
              <a:rPr lang="en-US" sz="1000" i="1" dirty="0"/>
              <a:t>Right click to save picture or download </a:t>
            </a:r>
            <a:r>
              <a:rPr lang="en-US" sz="1000" i="1" dirty="0">
                <a:hlinkClick r:id="rId5"/>
              </a:rPr>
              <a:t>images</a:t>
            </a:r>
            <a:r>
              <a:rPr lang="en-US" sz="1000" i="1" dirty="0"/>
              <a:t>.</a:t>
            </a:r>
          </a:p>
        </p:txBody>
      </p:sp>
    </p:spTree>
    <p:extLst>
      <p:ext uri="{BB962C8B-B14F-4D97-AF65-F5344CB8AC3E}">
        <p14:creationId xmlns:p14="http://schemas.microsoft.com/office/powerpoint/2010/main" val="4007689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4"/>
        <p:cNvGrpSpPr/>
        <p:nvPr/>
      </p:nvGrpSpPr>
      <p:grpSpPr>
        <a:xfrm>
          <a:off x="0" y="0"/>
          <a:ext cx="0" cy="0"/>
          <a:chOff x="0" y="0"/>
          <a:chExt cx="0" cy="0"/>
        </a:xfrm>
      </p:grpSpPr>
      <p:sp useBgFill="1">
        <p:nvSpPr>
          <p:cNvPr id="75"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Google Shape;65;p14"/>
          <p:cNvSpPr txBox="1">
            <a:spLocks noGrp="1"/>
          </p:cNvSpPr>
          <p:nvPr>
            <p:ph type="title"/>
          </p:nvPr>
        </p:nvSpPr>
        <p:spPr>
          <a:xfrm>
            <a:off x="429369" y="178904"/>
            <a:ext cx="8263890" cy="1075811"/>
          </a:xfrm>
          <a:prstGeom prst="rect">
            <a:avLst/>
          </a:prstGeom>
        </p:spPr>
        <p:txBody>
          <a:bodyPr spcFirstLastPara="1" vert="horz" lIns="91440" tIns="45720" rIns="91440" bIns="45720" rtlCol="0" anchor="b" anchorCtr="0">
            <a:normAutofit/>
          </a:bodyPr>
          <a:lstStyle/>
          <a:p>
            <a:pPr marL="0" lvl="0" indent="0" defTabSz="914400">
              <a:spcAft>
                <a:spcPts val="0"/>
              </a:spcAft>
            </a:pPr>
            <a:r>
              <a:rPr lang="en-US" sz="4100" b="1" dirty="0"/>
              <a:t>Email, Blog, or Newsletter Content</a:t>
            </a:r>
          </a:p>
        </p:txBody>
      </p:sp>
      <p:sp>
        <p:nvSpPr>
          <p:cNvPr id="7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261158"/>
            <a:ext cx="8229600" cy="13716"/>
          </a:xfrm>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 name="connsiteX0" fmla="*/ 0 w 8229600"/>
              <a:gd name="connsiteY0" fmla="*/ 0 h 13716"/>
              <a:gd name="connsiteX1" fmla="*/ 521208 w 8229600"/>
              <a:gd name="connsiteY1" fmla="*/ 0 h 13716"/>
              <a:gd name="connsiteX2" fmla="*/ 960120 w 8229600"/>
              <a:gd name="connsiteY2" fmla="*/ 0 h 13716"/>
              <a:gd name="connsiteX3" fmla="*/ 1481328 w 8229600"/>
              <a:gd name="connsiteY3" fmla="*/ 0 h 13716"/>
              <a:gd name="connsiteX4" fmla="*/ 2167128 w 8229600"/>
              <a:gd name="connsiteY4" fmla="*/ 0 h 13716"/>
              <a:gd name="connsiteX5" fmla="*/ 2935224 w 8229600"/>
              <a:gd name="connsiteY5" fmla="*/ 0 h 13716"/>
              <a:gd name="connsiteX6" fmla="*/ 3785616 w 8229600"/>
              <a:gd name="connsiteY6" fmla="*/ 0 h 13716"/>
              <a:gd name="connsiteX7" fmla="*/ 4636008 w 8229600"/>
              <a:gd name="connsiteY7" fmla="*/ 0 h 13716"/>
              <a:gd name="connsiteX8" fmla="*/ 5239512 w 8229600"/>
              <a:gd name="connsiteY8" fmla="*/ 0 h 13716"/>
              <a:gd name="connsiteX9" fmla="*/ 6007608 w 8229600"/>
              <a:gd name="connsiteY9" fmla="*/ 0 h 13716"/>
              <a:gd name="connsiteX10" fmla="*/ 6693408 w 8229600"/>
              <a:gd name="connsiteY10" fmla="*/ 0 h 13716"/>
              <a:gd name="connsiteX11" fmla="*/ 7296912 w 8229600"/>
              <a:gd name="connsiteY11" fmla="*/ 0 h 13716"/>
              <a:gd name="connsiteX12" fmla="*/ 8229600 w 8229600"/>
              <a:gd name="connsiteY12" fmla="*/ 0 h 13716"/>
              <a:gd name="connsiteX13" fmla="*/ 8229600 w 8229600"/>
              <a:gd name="connsiteY13" fmla="*/ 13716 h 13716"/>
              <a:gd name="connsiteX14" fmla="*/ 7626096 w 8229600"/>
              <a:gd name="connsiteY14" fmla="*/ 13716 h 13716"/>
              <a:gd name="connsiteX15" fmla="*/ 7022592 w 8229600"/>
              <a:gd name="connsiteY15" fmla="*/ 13716 h 13716"/>
              <a:gd name="connsiteX16" fmla="*/ 6172200 w 8229600"/>
              <a:gd name="connsiteY16" fmla="*/ 13716 h 13716"/>
              <a:gd name="connsiteX17" fmla="*/ 5650992 w 8229600"/>
              <a:gd name="connsiteY17" fmla="*/ 13716 h 13716"/>
              <a:gd name="connsiteX18" fmla="*/ 4882896 w 8229600"/>
              <a:gd name="connsiteY18" fmla="*/ 13716 h 13716"/>
              <a:gd name="connsiteX19" fmla="*/ 4443984 w 8229600"/>
              <a:gd name="connsiteY19" fmla="*/ 13716 h 13716"/>
              <a:gd name="connsiteX20" fmla="*/ 3758184 w 8229600"/>
              <a:gd name="connsiteY20" fmla="*/ 13716 h 13716"/>
              <a:gd name="connsiteX21" fmla="*/ 3236976 w 8229600"/>
              <a:gd name="connsiteY21" fmla="*/ 13716 h 13716"/>
              <a:gd name="connsiteX22" fmla="*/ 2386584 w 8229600"/>
              <a:gd name="connsiteY22" fmla="*/ 13716 h 13716"/>
              <a:gd name="connsiteX23" fmla="*/ 1947672 w 8229600"/>
              <a:gd name="connsiteY23" fmla="*/ 13716 h 13716"/>
              <a:gd name="connsiteX24" fmla="*/ 1261872 w 8229600"/>
              <a:gd name="connsiteY24" fmla="*/ 13716 h 13716"/>
              <a:gd name="connsiteX25" fmla="*/ 822960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997" y="6635"/>
                  <a:pt x="8229550" y="9822"/>
                  <a:pt x="8229600" y="13716"/>
                </a:cubicBezTo>
                <a:cubicBezTo>
                  <a:pt x="7945777" y="15373"/>
                  <a:pt x="7812308" y="-13083"/>
                  <a:pt x="7461504" y="13716"/>
                </a:cubicBezTo>
                <a:cubicBezTo>
                  <a:pt x="7129391" y="48613"/>
                  <a:pt x="7087333" y="37334"/>
                  <a:pt x="6940296" y="13716"/>
                </a:cubicBezTo>
                <a:cubicBezTo>
                  <a:pt x="6810862" y="-27592"/>
                  <a:pt x="6701312" y="14789"/>
                  <a:pt x="6419088" y="13716"/>
                </a:cubicBezTo>
                <a:cubicBezTo>
                  <a:pt x="6152777" y="14283"/>
                  <a:pt x="5868611" y="44230"/>
                  <a:pt x="5650992" y="13716"/>
                </a:cubicBezTo>
                <a:cubicBezTo>
                  <a:pt x="5439747" y="10678"/>
                  <a:pt x="5334901" y="-5616"/>
                  <a:pt x="5129784" y="13716"/>
                </a:cubicBezTo>
                <a:cubicBezTo>
                  <a:pt x="4955906" y="35886"/>
                  <a:pt x="4793216" y="29316"/>
                  <a:pt x="4690872" y="13716"/>
                </a:cubicBezTo>
                <a:cubicBezTo>
                  <a:pt x="4552374" y="26515"/>
                  <a:pt x="4318742" y="1676"/>
                  <a:pt x="4087368" y="13716"/>
                </a:cubicBezTo>
                <a:cubicBezTo>
                  <a:pt x="3849418" y="28053"/>
                  <a:pt x="3751577" y="25116"/>
                  <a:pt x="3401568" y="13716"/>
                </a:cubicBezTo>
                <a:cubicBezTo>
                  <a:pt x="3067953" y="15837"/>
                  <a:pt x="3012425" y="22307"/>
                  <a:pt x="2798064" y="13716"/>
                </a:cubicBezTo>
                <a:cubicBezTo>
                  <a:pt x="2565154" y="11948"/>
                  <a:pt x="2426719" y="-36366"/>
                  <a:pt x="2276856" y="13716"/>
                </a:cubicBezTo>
                <a:cubicBezTo>
                  <a:pt x="2090980" y="-190"/>
                  <a:pt x="1702030" y="-12752"/>
                  <a:pt x="1426464" y="13716"/>
                </a:cubicBezTo>
                <a:cubicBezTo>
                  <a:pt x="1104481" y="65071"/>
                  <a:pt x="985013" y="-12262"/>
                  <a:pt x="740664" y="13716"/>
                </a:cubicBezTo>
                <a:cubicBezTo>
                  <a:pt x="507391" y="37071"/>
                  <a:pt x="191740" y="-16226"/>
                  <a:pt x="0" y="13716"/>
                </a:cubicBezTo>
                <a:cubicBezTo>
                  <a:pt x="503" y="9208"/>
                  <a:pt x="165" y="5575"/>
                  <a:pt x="0" y="0"/>
                </a:cubicBezTo>
                <a:close/>
              </a:path>
              <a:path w="8229600" h="13716"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29236" y="7266"/>
                  <a:pt x="8229919" y="9308"/>
                  <a:pt x="8229600" y="13716"/>
                </a:cubicBezTo>
                <a:cubicBezTo>
                  <a:pt x="8094333" y="-9824"/>
                  <a:pt x="7850928" y="32876"/>
                  <a:pt x="7626096" y="13716"/>
                </a:cubicBezTo>
                <a:cubicBezTo>
                  <a:pt x="7448378" y="-5141"/>
                  <a:pt x="7315174" y="-6416"/>
                  <a:pt x="7022592" y="13716"/>
                </a:cubicBezTo>
                <a:cubicBezTo>
                  <a:pt x="6686163" y="45927"/>
                  <a:pt x="6352629" y="18938"/>
                  <a:pt x="6172200" y="13716"/>
                </a:cubicBezTo>
                <a:cubicBezTo>
                  <a:pt x="6015590" y="37773"/>
                  <a:pt x="5770309" y="16706"/>
                  <a:pt x="5650992" y="13716"/>
                </a:cubicBezTo>
                <a:cubicBezTo>
                  <a:pt x="5483975" y="7520"/>
                  <a:pt x="5165324" y="64376"/>
                  <a:pt x="4882896" y="13716"/>
                </a:cubicBezTo>
                <a:cubicBezTo>
                  <a:pt x="4568934" y="2481"/>
                  <a:pt x="4556334" y="23104"/>
                  <a:pt x="4443984" y="13716"/>
                </a:cubicBezTo>
                <a:cubicBezTo>
                  <a:pt x="4320775" y="6004"/>
                  <a:pt x="4034988" y="-8062"/>
                  <a:pt x="3758184" y="13716"/>
                </a:cubicBezTo>
                <a:cubicBezTo>
                  <a:pt x="3445155" y="-5570"/>
                  <a:pt x="3367892" y="9252"/>
                  <a:pt x="3236976" y="13716"/>
                </a:cubicBezTo>
                <a:cubicBezTo>
                  <a:pt x="3093796" y="21836"/>
                  <a:pt x="2635824" y="19560"/>
                  <a:pt x="2386584" y="13716"/>
                </a:cubicBezTo>
                <a:cubicBezTo>
                  <a:pt x="2139815" y="-7869"/>
                  <a:pt x="2105958" y="21373"/>
                  <a:pt x="1947672" y="13716"/>
                </a:cubicBezTo>
                <a:cubicBezTo>
                  <a:pt x="1801011" y="-24483"/>
                  <a:pt x="1533636" y="10074"/>
                  <a:pt x="1261872" y="13716"/>
                </a:cubicBezTo>
                <a:cubicBezTo>
                  <a:pt x="989528" y="27655"/>
                  <a:pt x="1025848" y="10113"/>
                  <a:pt x="822960" y="13716"/>
                </a:cubicBezTo>
                <a:cubicBezTo>
                  <a:pt x="653456" y="16384"/>
                  <a:pt x="304027" y="3429"/>
                  <a:pt x="0" y="13716"/>
                </a:cubicBezTo>
                <a:cubicBezTo>
                  <a:pt x="326" y="10292"/>
                  <a:pt x="-17" y="5199"/>
                  <a:pt x="0" y="0"/>
                </a:cubicBezTo>
                <a:close/>
              </a:path>
              <a:path w="8229600" h="13716"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815" y="6665"/>
                  <a:pt x="8229309" y="10133"/>
                  <a:pt x="8229600" y="13716"/>
                </a:cubicBezTo>
                <a:cubicBezTo>
                  <a:pt x="7944174" y="-33676"/>
                  <a:pt x="7795646" y="-38977"/>
                  <a:pt x="7461504" y="13716"/>
                </a:cubicBezTo>
                <a:cubicBezTo>
                  <a:pt x="7129776" y="46515"/>
                  <a:pt x="7082769" y="26874"/>
                  <a:pt x="6940296" y="13716"/>
                </a:cubicBezTo>
                <a:cubicBezTo>
                  <a:pt x="6799665" y="-20447"/>
                  <a:pt x="6652769" y="27211"/>
                  <a:pt x="6419088" y="13716"/>
                </a:cubicBezTo>
                <a:cubicBezTo>
                  <a:pt x="6143970" y="47703"/>
                  <a:pt x="5863165" y="-21103"/>
                  <a:pt x="5650992" y="13716"/>
                </a:cubicBezTo>
                <a:cubicBezTo>
                  <a:pt x="5419172" y="36034"/>
                  <a:pt x="5309448" y="-4977"/>
                  <a:pt x="5129784" y="13716"/>
                </a:cubicBezTo>
                <a:cubicBezTo>
                  <a:pt x="4947928" y="21451"/>
                  <a:pt x="4795021" y="1288"/>
                  <a:pt x="4690872" y="13716"/>
                </a:cubicBezTo>
                <a:cubicBezTo>
                  <a:pt x="4564358" y="-14151"/>
                  <a:pt x="4295485" y="-29852"/>
                  <a:pt x="4087368" y="13716"/>
                </a:cubicBezTo>
                <a:cubicBezTo>
                  <a:pt x="3871704" y="35834"/>
                  <a:pt x="3732927" y="-15470"/>
                  <a:pt x="3401568" y="13716"/>
                </a:cubicBezTo>
                <a:cubicBezTo>
                  <a:pt x="3075889" y="15088"/>
                  <a:pt x="3025898" y="39828"/>
                  <a:pt x="2798064" y="13716"/>
                </a:cubicBezTo>
                <a:cubicBezTo>
                  <a:pt x="2581856" y="-25441"/>
                  <a:pt x="2428311" y="-9472"/>
                  <a:pt x="2276856" y="13716"/>
                </a:cubicBezTo>
                <a:cubicBezTo>
                  <a:pt x="2098246" y="48711"/>
                  <a:pt x="1737531" y="51387"/>
                  <a:pt x="1426464" y="13716"/>
                </a:cubicBezTo>
                <a:cubicBezTo>
                  <a:pt x="1104708" y="21917"/>
                  <a:pt x="1006595" y="11356"/>
                  <a:pt x="740664" y="13716"/>
                </a:cubicBezTo>
                <a:cubicBezTo>
                  <a:pt x="480378" y="28512"/>
                  <a:pt x="202592" y="-16929"/>
                  <a:pt x="0" y="13716"/>
                </a:cubicBezTo>
                <a:cubicBezTo>
                  <a:pt x="244" y="8978"/>
                  <a:pt x="436" y="6414"/>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Google Shape;66;p14"/>
          <p:cNvSpPr txBox="1">
            <a:spLocks noGrp="1"/>
          </p:cNvSpPr>
          <p:nvPr>
            <p:ph sz="half" idx="1"/>
          </p:nvPr>
        </p:nvSpPr>
        <p:spPr>
          <a:xfrm>
            <a:off x="429369" y="1553487"/>
            <a:ext cx="5035164" cy="3089379"/>
          </a:xfrm>
          <a:prstGeom prst="rect">
            <a:avLst/>
          </a:prstGeom>
        </p:spPr>
        <p:txBody>
          <a:bodyPr spcFirstLastPara="1" vert="horz" lIns="91440" tIns="45720" rIns="91440" bIns="45720" rtlCol="0" anchor="t" anchorCtr="0">
            <a:normAutofit/>
          </a:bodyPr>
          <a:lstStyle/>
          <a:p>
            <a:pPr marL="0" indent="0" defTabSz="914400">
              <a:lnSpc>
                <a:spcPct val="100000"/>
              </a:lnSpc>
              <a:spcBef>
                <a:spcPts val="0"/>
              </a:spcBef>
              <a:buNone/>
            </a:pPr>
            <a:r>
              <a:rPr lang="en-US" sz="1700" dirty="0"/>
              <a:t>Spring2ACTion, Alexandria’s Giving Day, will take place on April 26! This annual event raises millions for local nonprofits and gives you the opportunity to support Alexandria’s families, students, artists, pets, and the environment. Over </a:t>
            </a:r>
            <a:r>
              <a:rPr lang="en-US" sz="1700" dirty="0">
                <a:hlinkClick r:id="rId3"/>
              </a:rPr>
              <a:t>185 nonprofits</a:t>
            </a:r>
            <a:r>
              <a:rPr lang="en-US" sz="1700" dirty="0"/>
              <a:t> are participating in 2023, and, starting at just $5, giving is easy, affordable, and fun. Early giving starts April 12, and you can donate through April 26. Learn more, select your nonprofits, and donate today at </a:t>
            </a:r>
            <a:r>
              <a:rPr lang="en-US" sz="1700" dirty="0">
                <a:hlinkClick r:id="rId4"/>
              </a:rPr>
              <a:t>www.spring2action.org</a:t>
            </a:r>
            <a:r>
              <a:rPr lang="en-US" sz="1700" dirty="0"/>
              <a:t>. </a:t>
            </a:r>
          </a:p>
        </p:txBody>
      </p:sp>
      <p:pic>
        <p:nvPicPr>
          <p:cNvPr id="2" name="Content Placeholder 4" descr="A person wearing a hat&#10;&#10;Description automatically generated with medium confidence">
            <a:extLst>
              <a:ext uri="{FF2B5EF4-FFF2-40B4-BE49-F238E27FC236}">
                <a16:creationId xmlns:a16="http://schemas.microsoft.com/office/drawing/2014/main" id="{487CD0C8-0237-C032-CED0-0058B7753FEE}"/>
              </a:ext>
            </a:extLst>
          </p:cNvPr>
          <p:cNvPicPr>
            <a:picLocks noGrp="1" noChangeAspect="1"/>
          </p:cNvPicPr>
          <p:nvPr>
            <p:ph sz="half" idx="2"/>
          </p:nvPr>
        </p:nvPicPr>
        <p:blipFill>
          <a:blip r:embed="rId5"/>
          <a:stretch>
            <a:fillRect/>
          </a:stretch>
        </p:blipFill>
        <p:spPr>
          <a:xfrm>
            <a:off x="5569590" y="1553486"/>
            <a:ext cx="3089379" cy="3089379"/>
          </a:xfrm>
          <a:effectLst>
            <a:outerShdw blurRad="50800" dist="38100" dir="5400000" algn="t" rotWithShape="0">
              <a:prstClr val="black">
                <a:alpha val="40000"/>
              </a:prstClr>
            </a:outerShdw>
          </a:effectLst>
        </p:spPr>
      </p:pic>
      <p:sp>
        <p:nvSpPr>
          <p:cNvPr id="4" name="TextBox 3">
            <a:extLst>
              <a:ext uri="{FF2B5EF4-FFF2-40B4-BE49-F238E27FC236}">
                <a16:creationId xmlns:a16="http://schemas.microsoft.com/office/drawing/2014/main" id="{8A79E00E-B6EB-F089-8344-3C94D3B644F1}"/>
              </a:ext>
            </a:extLst>
          </p:cNvPr>
          <p:cNvSpPr txBox="1"/>
          <p:nvPr/>
        </p:nvSpPr>
        <p:spPr>
          <a:xfrm>
            <a:off x="5483123" y="4798366"/>
            <a:ext cx="3262312" cy="246221"/>
          </a:xfrm>
          <a:prstGeom prst="rect">
            <a:avLst/>
          </a:prstGeom>
          <a:noFill/>
        </p:spPr>
        <p:txBody>
          <a:bodyPr wrap="square" rtlCol="0">
            <a:spAutoFit/>
          </a:bodyPr>
          <a:lstStyle/>
          <a:p>
            <a:pPr algn="ctr"/>
            <a:r>
              <a:rPr lang="en-US" sz="1000" i="1" dirty="0"/>
              <a:t>Right click to save picture or download </a:t>
            </a:r>
            <a:r>
              <a:rPr lang="en-US" sz="1000" i="1" dirty="0">
                <a:hlinkClick r:id="rId6"/>
              </a:rPr>
              <a:t>images</a:t>
            </a:r>
            <a:r>
              <a:rPr lang="en-US" sz="1000" i="1" dirty="0"/>
              <a:t>.</a:t>
            </a:r>
          </a:p>
        </p:txBody>
      </p:sp>
    </p:spTree>
    <p:extLst>
      <p:ext uri="{BB962C8B-B14F-4D97-AF65-F5344CB8AC3E}">
        <p14:creationId xmlns:p14="http://schemas.microsoft.com/office/powerpoint/2010/main" val="38374762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7D246F7BBF2648B9EC1ECA70196D1D" ma:contentTypeVersion="15" ma:contentTypeDescription="Create a new document." ma:contentTypeScope="" ma:versionID="aa364bc8720e2887013b3dcd3a6420ca">
  <xsd:schema xmlns:xsd="http://www.w3.org/2001/XMLSchema" xmlns:xs="http://www.w3.org/2001/XMLSchema" xmlns:p="http://schemas.microsoft.com/office/2006/metadata/properties" xmlns:ns2="7d731bfd-d61a-4807-8dd7-2555a73d4908" xmlns:ns3="3d396a2c-68aa-4b46-8c1d-b27d26e233a9" targetNamespace="http://schemas.microsoft.com/office/2006/metadata/properties" ma:root="true" ma:fieldsID="03414b249557a823092949e83eee7514" ns2:_="" ns3:_="">
    <xsd:import namespace="7d731bfd-d61a-4807-8dd7-2555a73d4908"/>
    <xsd:import namespace="3d396a2c-68aa-4b46-8c1d-b27d26e233a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731bfd-d61a-4807-8dd7-2555a73d49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1e7bc31-dcc7-4b27-9c48-f8cb350e0b5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d396a2c-68aa-4b46-8c1d-b27d26e233a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0791030-6e12-4654-9d19-15549a68be21}" ma:internalName="TaxCatchAll" ma:showField="CatchAllData" ma:web="3d396a2c-68aa-4b46-8c1d-b27d26e233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d396a2c-68aa-4b46-8c1d-b27d26e233a9" xsi:nil="true"/>
    <lcf76f155ced4ddcb4097134ff3c332f xmlns="7d731bfd-d61a-4807-8dd7-2555a73d490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5662F1A-2093-48C6-91D9-F44E7D7A70D7}"/>
</file>

<file path=customXml/itemProps2.xml><?xml version="1.0" encoding="utf-8"?>
<ds:datastoreItem xmlns:ds="http://schemas.openxmlformats.org/officeDocument/2006/customXml" ds:itemID="{C4308DBA-5927-400A-9301-055CBF110251}"/>
</file>

<file path=customXml/itemProps3.xml><?xml version="1.0" encoding="utf-8"?>
<ds:datastoreItem xmlns:ds="http://schemas.openxmlformats.org/officeDocument/2006/customXml" ds:itemID="{DAB6191A-92AD-4B6C-9003-FFB099F093F1}"/>
</file>

<file path=docProps/app.xml><?xml version="1.0" encoding="utf-8"?>
<Properties xmlns="http://schemas.openxmlformats.org/officeDocument/2006/extended-properties" xmlns:vt="http://schemas.openxmlformats.org/officeDocument/2006/docPropsVTypes">
  <Template>Office Theme 2013 - 2022</Template>
  <TotalTime>2794</TotalTime>
  <Words>944</Words>
  <Application>Microsoft Macintosh PowerPoint</Application>
  <PresentationFormat>On-screen Show (16:9)</PresentationFormat>
  <Paragraphs>69</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 Light</vt:lpstr>
      <vt:lpstr>Arial</vt:lpstr>
      <vt:lpstr>Calibri</vt:lpstr>
      <vt:lpstr>Office Theme</vt:lpstr>
      <vt:lpstr>Ambassador Toolkit</vt:lpstr>
      <vt:lpstr>About Spring2ACTion</vt:lpstr>
      <vt:lpstr>Key Dates</vt:lpstr>
      <vt:lpstr>Giving Instructions</vt:lpstr>
      <vt:lpstr>Promotional Content</vt:lpstr>
      <vt:lpstr>Social Media</vt:lpstr>
      <vt:lpstr>Social Media</vt:lpstr>
      <vt:lpstr>Social Media</vt:lpstr>
      <vt:lpstr>Email, Blog, or Newsletter Content</vt:lpstr>
      <vt:lpstr>Key Resources and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Communications Plan</dc:title>
  <cp:lastModifiedBy>Monika Ellis</cp:lastModifiedBy>
  <cp:revision>33</cp:revision>
  <dcterms:modified xsi:type="dcterms:W3CDTF">2023-04-06T15:29:56Z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0x0101002D7D246F7BBF2648B9EC1ECA70196D1D</vt:lpwstr>
  </property>
</Properties>
</file>