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1"/>
  </p:notesMasterIdLst>
  <p:sldIdLst>
    <p:sldId id="256" r:id="rId2"/>
    <p:sldId id="401" r:id="rId3"/>
    <p:sldId id="385" r:id="rId4"/>
    <p:sldId id="388" r:id="rId5"/>
    <p:sldId id="389" r:id="rId6"/>
    <p:sldId id="391" r:id="rId7"/>
    <p:sldId id="392" r:id="rId8"/>
    <p:sldId id="398" r:id="rId9"/>
    <p:sldId id="387"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2BE8F0-02AB-E01C-DF74-CA52B2DC6240}" name="Brandi Yee" initials="BY" userId="S::brandi.yee@actforalexandria.org::e45ca3fb-7f43-49a9-8ab3-2c418624a7d6" providerId="AD"/>
  <p188:author id="{822A86F6-1EB0-61FC-E75B-888F5E8ECCD8}" name="Monika Ellis" initials="ME" userId="9793907d4879928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DE3"/>
    <a:srgbClr val="D82AC9"/>
    <a:srgbClr val="FA86ED"/>
    <a:srgbClr val="FF0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7"/>
    <p:restoredTop sz="94648"/>
  </p:normalViewPr>
  <p:slideViewPr>
    <p:cSldViewPr snapToGrid="0">
      <p:cViewPr varScale="1">
        <p:scale>
          <a:sx n="103" d="100"/>
          <a:sy n="103" d="100"/>
        </p:scale>
        <p:origin x="1046"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887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653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302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05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87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3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683ebcd7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683ebcd7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20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C0C246-2FE6-1947-9D78-37F57671F5AF}"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467967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0C246-2FE6-1947-9D78-37F57671F5AF}"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448334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0C246-2FE6-1947-9D78-37F57671F5AF}"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0907175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C0C246-2FE6-1947-9D78-37F57671F5AF}"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406716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C0C246-2FE6-1947-9D78-37F57671F5AF}"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50061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C0C246-2FE6-1947-9D78-37F57671F5AF}"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831992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C0C246-2FE6-1947-9D78-37F57671F5AF}"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058528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C0C246-2FE6-1947-9D78-37F57671F5AF}"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02060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0C246-2FE6-1947-9D78-37F57671F5AF}"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3084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C0C246-2FE6-1947-9D78-37F57671F5AF}"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288370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C0C246-2FE6-1947-9D78-37F57671F5AF}"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59302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CC0C246-2FE6-1947-9D78-37F57671F5AF}" type="datetimeFigureOut">
              <a:rPr lang="en-US" smtClean="0"/>
              <a:t>4/17/2023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049239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pring2action.org/info/nonprofit-toolki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spring2action.or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spring2action.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spring2action.org/info/ambassadors" TargetMode="External"/><Relationship Id="rId7" Type="http://schemas.openxmlformats.org/officeDocument/2006/relationships/hyperlink" Target="https://twitter.com/ACTforAlex" TargetMode="External"/><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linkedin.com/company/action-alexandria" TargetMode="External"/><Relationship Id="rId11" Type="http://schemas.openxmlformats.org/officeDocument/2006/relationships/image" Target="../media/image4.png"/><Relationship Id="rId5" Type="http://schemas.openxmlformats.org/officeDocument/2006/relationships/hyperlink" Target="https://www.instagram.com/ACTforAlexandria/" TargetMode="External"/><Relationship Id="rId10" Type="http://schemas.openxmlformats.org/officeDocument/2006/relationships/image" Target="../media/image3.png"/><Relationship Id="rId4" Type="http://schemas.openxmlformats.org/officeDocument/2006/relationships/hyperlink" Target="https://www.facebook.com/ACTforAlexandria" TargetMode="External"/><Relationship Id="rId9" Type="http://schemas.openxmlformats.org/officeDocument/2006/relationships/hyperlink" Target="https://www.facebook.com/ACTforAlexandri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pring2action.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spring2action.org/info/downloads"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www.spring2action.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spring2action.org/info/downloads"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www.spring2action.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spring2action.org/info/nonprofit-toolki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www.spring2action.org/" TargetMode="External"/><Relationship Id="rId5" Type="http://schemas.openxmlformats.org/officeDocument/2006/relationships/hyperlink" Target="http://www.spring2action.org/info/downloads" TargetMode="External"/><Relationship Id="rId4" Type="http://schemas.openxmlformats.org/officeDocument/2006/relationships/hyperlink" Target="https://www.spring2action.org/info/ambassad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
        <p:cNvGrpSpPr/>
        <p:nvPr/>
      </p:nvGrpSpPr>
      <p:grpSpPr>
        <a:xfrm>
          <a:off x="0" y="0"/>
          <a:ext cx="0" cy="0"/>
          <a:chOff x="0" y="0"/>
          <a:chExt cx="0" cy="0"/>
        </a:xfrm>
      </p:grpSpPr>
      <p:sp useBgFill="1">
        <p:nvSpPr>
          <p:cNvPr id="84"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696"/>
            <a:ext cx="9141714" cy="2618217"/>
            <a:chOff x="651279" y="598259"/>
            <a:chExt cx="10889442" cy="5680742"/>
          </a:xfrm>
        </p:grpSpPr>
        <p:sp>
          <p:nvSpPr>
            <p:cNvPr id="87"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Logo, company name&#10;&#10;Description automatically generated">
            <a:extLst>
              <a:ext uri="{FF2B5EF4-FFF2-40B4-BE49-F238E27FC236}">
                <a16:creationId xmlns:a16="http://schemas.microsoft.com/office/drawing/2014/main" id="{08A18A1A-9A42-8EE8-700C-2F258FED99F0}"/>
              </a:ext>
            </a:extLst>
          </p:cNvPr>
          <p:cNvPicPr>
            <a:picLocks noChangeAspect="1"/>
          </p:cNvPicPr>
          <p:nvPr/>
        </p:nvPicPr>
        <p:blipFill rotWithShape="1">
          <a:blip r:embed="rId3"/>
          <a:srcRect t="58" r="-2" b="-2"/>
          <a:stretch/>
        </p:blipFill>
        <p:spPr>
          <a:xfrm>
            <a:off x="5102735" y="798957"/>
            <a:ext cx="3547660" cy="3545586"/>
          </a:xfrm>
          <a:prstGeom prst="rect">
            <a:avLst/>
          </a:prstGeom>
        </p:spPr>
      </p:pic>
      <p:grpSp>
        <p:nvGrpSpPr>
          <p:cNvPr id="90" name="Group 89">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7" cy="5143498"/>
            <a:chOff x="0" y="0"/>
            <a:chExt cx="12188952" cy="6858000"/>
          </a:xfrm>
        </p:grpSpPr>
        <p:sp>
          <p:nvSpPr>
            <p:cNvPr id="91" name="Freeform: Shape 90">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Google Shape;59;p13"/>
          <p:cNvSpPr txBox="1">
            <a:spLocks noGrp="1"/>
          </p:cNvSpPr>
          <p:nvPr>
            <p:ph type="ctrTitle"/>
          </p:nvPr>
        </p:nvSpPr>
        <p:spPr>
          <a:xfrm>
            <a:off x="592281" y="760930"/>
            <a:ext cx="4225148" cy="1670077"/>
          </a:xfrm>
          <a:prstGeom prst="rect">
            <a:avLst/>
          </a:prstGeom>
        </p:spPr>
        <p:txBody>
          <a:bodyPr spcFirstLastPara="1" lIns="91425" tIns="91425" rIns="91425" bIns="91425" anchor="ctr" anchorCtr="0">
            <a:normAutofit/>
          </a:bodyPr>
          <a:lstStyle/>
          <a:p>
            <a:pPr marL="0" lvl="0" indent="0" algn="l" rtl="0">
              <a:spcBef>
                <a:spcPts val="0"/>
              </a:spcBef>
              <a:spcAft>
                <a:spcPts val="0"/>
              </a:spcAft>
              <a:buNone/>
            </a:pPr>
            <a:r>
              <a:rPr lang="en-US" sz="3600" dirty="0">
                <a:solidFill>
                  <a:schemeClr val="bg1"/>
                </a:solidFill>
              </a:rPr>
              <a:t>Toolkit for Nonprofits </a:t>
            </a:r>
            <a:br>
              <a:rPr lang="en-US" sz="3600" dirty="0">
                <a:solidFill>
                  <a:schemeClr val="bg1"/>
                </a:solidFill>
              </a:rPr>
            </a:br>
            <a:endParaRPr lang="en-US" sz="3600" i="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Let’s Make Spring2ACTion a Success!</a:t>
            </a:r>
          </a:p>
        </p:txBody>
      </p:sp>
      <p:sp>
        <p:nvSpPr>
          <p:cNvPr id="66" name="Google Shape;66;p14"/>
          <p:cNvSpPr txBox="1">
            <a:spLocks noGrp="1"/>
          </p:cNvSpPr>
          <p:nvPr>
            <p:ph sz="half" idx="1"/>
          </p:nvPr>
        </p:nvSpPr>
        <p:spPr>
          <a:xfrm>
            <a:off x="429368" y="1553487"/>
            <a:ext cx="5884429" cy="3281749"/>
          </a:xfrm>
          <a:prstGeom prst="rect">
            <a:avLst/>
          </a:prstGeom>
        </p:spPr>
        <p:txBody>
          <a:bodyPr spcFirstLastPara="1" vert="horz" lIns="91440" tIns="45720" rIns="91440" bIns="45720" rtlCol="0" anchor="t" anchorCtr="0">
            <a:normAutofit/>
          </a:bodyPr>
          <a:lstStyle/>
          <a:p>
            <a:pPr marL="0" indent="0" defTabSz="914400">
              <a:spcAft>
                <a:spcPts val="1200"/>
              </a:spcAft>
              <a:buNone/>
            </a:pPr>
            <a:r>
              <a:rPr lang="en-US" sz="1600" dirty="0"/>
              <a:t>Our local nonprofits help ensure Alexandria is a vibrant community where everyone can succeed, and we at ACT for Alexandria are excited to help you meet your Spring2ACTion fundraising goals.</a:t>
            </a:r>
          </a:p>
          <a:p>
            <a:pPr marL="0" indent="0" defTabSz="914400">
              <a:spcAft>
                <a:spcPts val="1200"/>
              </a:spcAft>
              <a:buNone/>
            </a:pPr>
            <a:r>
              <a:rPr lang="en-US" sz="1600" dirty="0"/>
              <a:t>This toolkit includes tips for sharing your organization’s call for donations. Additional ideas are available in the </a:t>
            </a:r>
            <a:r>
              <a:rPr lang="en-US" sz="1600" dirty="0">
                <a:hlinkClick r:id="rId3"/>
              </a:rPr>
              <a:t>Nonprofit Toolkit</a:t>
            </a:r>
            <a:r>
              <a:rPr lang="en-US" sz="1600" dirty="0"/>
              <a:t> available on the Spring2ACTion website.</a:t>
            </a:r>
          </a:p>
        </p:txBody>
      </p:sp>
      <p:pic>
        <p:nvPicPr>
          <p:cNvPr id="4" name="Content Placeholder 3" descr="Logo, company name&#10;&#10;Description automatically generated">
            <a:extLst>
              <a:ext uri="{FF2B5EF4-FFF2-40B4-BE49-F238E27FC236}">
                <a16:creationId xmlns:a16="http://schemas.microsoft.com/office/drawing/2014/main" id="{42EA8BDE-9CBA-63EA-F0E2-78175AB0709A}"/>
              </a:ext>
            </a:extLst>
          </p:cNvPr>
          <p:cNvPicPr>
            <a:picLocks noGrp="1" noChangeAspect="1"/>
          </p:cNvPicPr>
          <p:nvPr>
            <p:ph sz="half" idx="2"/>
          </p:nvPr>
        </p:nvPicPr>
        <p:blipFill rotWithShape="1">
          <a:blip r:embed="rId4"/>
          <a:srcRect l="1934" r="1861" b="1"/>
          <a:stretch/>
        </p:blipFill>
        <p:spPr>
          <a:xfrm>
            <a:off x="6313797" y="1476527"/>
            <a:ext cx="2408021" cy="2503001"/>
          </a:xfrm>
          <a:prstGeom prst="rect">
            <a:avLst/>
          </a:prstGeom>
          <a:effectLst>
            <a:outerShdw blurRad="50800" dist="38100" dir="5400000" algn="t" rotWithShape="0">
              <a:prstClr val="black">
                <a:alpha val="40000"/>
              </a:prstClr>
            </a:outerShdw>
          </a:effectLst>
        </p:spPr>
      </p:pic>
      <p:sp>
        <p:nvSpPr>
          <p:cNvPr id="5" name="TextBox 4">
            <a:extLst>
              <a:ext uri="{FF2B5EF4-FFF2-40B4-BE49-F238E27FC236}">
                <a16:creationId xmlns:a16="http://schemas.microsoft.com/office/drawing/2014/main" id="{2EEC74DA-A548-5F9D-F9A5-E3466F180839}"/>
              </a:ext>
            </a:extLst>
          </p:cNvPr>
          <p:cNvSpPr txBox="1"/>
          <p:nvPr/>
        </p:nvSpPr>
        <p:spPr>
          <a:xfrm>
            <a:off x="6132067" y="3832008"/>
            <a:ext cx="2771481" cy="292388"/>
          </a:xfrm>
          <a:prstGeom prst="rect">
            <a:avLst/>
          </a:prstGeom>
          <a:noFill/>
        </p:spPr>
        <p:txBody>
          <a:bodyPr wrap="square" rtlCol="0">
            <a:spAutoFit/>
          </a:bodyPr>
          <a:lstStyle/>
          <a:p>
            <a:pPr algn="ctr"/>
            <a:r>
              <a:rPr lang="en-US" sz="1300" dirty="0">
                <a:hlinkClick r:id="rId5"/>
              </a:rPr>
              <a:t>www.spring2action.org</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2023 Timeline</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oogle Shape;66;p14"/>
          <p:cNvSpPr txBox="1">
            <a:spLocks noGrp="1"/>
          </p:cNvSpPr>
          <p:nvPr>
            <p:ph sz="half" idx="1"/>
          </p:nvPr>
        </p:nvSpPr>
        <p:spPr>
          <a:xfrm>
            <a:off x="429369" y="1553487"/>
            <a:ext cx="5035164" cy="3089379"/>
          </a:xfrm>
          <a:prstGeom prst="rect">
            <a:avLst/>
          </a:prstGeom>
        </p:spPr>
        <p:txBody>
          <a:bodyPr spcFirstLastPara="1" vert="horz" lIns="91440" tIns="45720" rIns="91440" bIns="45720" rtlCol="0" anchor="t" anchorCtr="0">
            <a:normAutofit/>
          </a:bodyPr>
          <a:lstStyle/>
          <a:p>
            <a:pPr marL="0" indent="-228600" defTabSz="914400">
              <a:spcAft>
                <a:spcPts val="1200"/>
              </a:spcAft>
            </a:pPr>
            <a:r>
              <a:rPr lang="en-US" sz="1700" b="1" dirty="0"/>
              <a:t>April 12 – April 25: </a:t>
            </a:r>
            <a:r>
              <a:rPr lang="en-US" sz="1700" dirty="0"/>
              <a:t>Early Giving</a:t>
            </a:r>
          </a:p>
          <a:p>
            <a:pPr marL="0" indent="-228600" defTabSz="914400">
              <a:spcAft>
                <a:spcPts val="1200"/>
              </a:spcAft>
            </a:pPr>
            <a:r>
              <a:rPr lang="en-US" sz="1700" b="1" dirty="0"/>
              <a:t>April 26: </a:t>
            </a:r>
            <a:r>
              <a:rPr lang="en-US" sz="1700" dirty="0"/>
              <a:t>Giving Day</a:t>
            </a:r>
          </a:p>
          <a:p>
            <a:pPr marL="0" indent="-228600" defTabSz="914400">
              <a:spcAft>
                <a:spcPts val="1200"/>
              </a:spcAft>
            </a:pPr>
            <a:r>
              <a:rPr lang="en-US" sz="1700" b="1" dirty="0"/>
              <a:t>April 30</a:t>
            </a:r>
            <a:r>
              <a:rPr lang="en-US" sz="1700" dirty="0"/>
              <a:t>: Last Day to Give</a:t>
            </a:r>
          </a:p>
        </p:txBody>
      </p:sp>
      <p:pic>
        <p:nvPicPr>
          <p:cNvPr id="4" name="Content Placeholder 3" descr="Logo, company name&#10;&#10;Description automatically generated">
            <a:extLst>
              <a:ext uri="{FF2B5EF4-FFF2-40B4-BE49-F238E27FC236}">
                <a16:creationId xmlns:a16="http://schemas.microsoft.com/office/drawing/2014/main" id="{42EA8BDE-9CBA-63EA-F0E2-78175AB0709A}"/>
              </a:ext>
            </a:extLst>
          </p:cNvPr>
          <p:cNvPicPr>
            <a:picLocks noGrp="1" noChangeAspect="1"/>
          </p:cNvPicPr>
          <p:nvPr>
            <p:ph sz="half" idx="2"/>
          </p:nvPr>
        </p:nvPicPr>
        <p:blipFill rotWithShape="1">
          <a:blip r:embed="rId3"/>
          <a:srcRect l="1934" r="1861" b="1"/>
          <a:stretch/>
        </p:blipFill>
        <p:spPr>
          <a:xfrm>
            <a:off x="5758833" y="1433619"/>
            <a:ext cx="2955798" cy="307238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4054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Giving Instructions for Donors</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4"/>
          <p:cNvSpPr txBox="1">
            <a:spLocks noGrp="1"/>
          </p:cNvSpPr>
          <p:nvPr>
            <p:ph sz="half" idx="1"/>
          </p:nvPr>
        </p:nvSpPr>
        <p:spPr>
          <a:xfrm>
            <a:off x="429369" y="1553487"/>
            <a:ext cx="5035164" cy="3089379"/>
          </a:xfrm>
          <a:prstGeom prst="rect">
            <a:avLst/>
          </a:prstGeom>
        </p:spPr>
        <p:txBody>
          <a:bodyPr spcFirstLastPara="1" vert="horz" lIns="91440" tIns="45720" rIns="91440" bIns="45720" rtlCol="0" anchor="t" anchorCtr="0">
            <a:normAutofit/>
          </a:bodyPr>
          <a:lstStyle/>
          <a:p>
            <a:pPr marL="0" indent="0" defTabSz="914400">
              <a:spcAft>
                <a:spcPts val="1200"/>
              </a:spcAft>
              <a:buNone/>
            </a:pPr>
            <a:r>
              <a:rPr lang="en-US" sz="1700" dirty="0"/>
              <a:t>Donors can give by:</a:t>
            </a:r>
          </a:p>
          <a:p>
            <a:pPr marL="342900" indent="-342900" defTabSz="914400">
              <a:spcAft>
                <a:spcPts val="1200"/>
              </a:spcAft>
              <a:buAutoNum type="arabicPeriod"/>
            </a:pPr>
            <a:r>
              <a:rPr lang="en-US" sz="1700" dirty="0"/>
              <a:t>Visiting </a:t>
            </a:r>
            <a:r>
              <a:rPr lang="en-US" sz="1700" dirty="0">
                <a:hlinkClick r:id="rId3"/>
              </a:rPr>
              <a:t>www.spring2action.org</a:t>
            </a:r>
            <a:endParaRPr lang="en-US" sz="1700" dirty="0"/>
          </a:p>
          <a:p>
            <a:pPr marL="342900" indent="-342900" defTabSz="914400">
              <a:spcAft>
                <a:spcPts val="1200"/>
              </a:spcAft>
              <a:buAutoNum type="arabicPeriod"/>
            </a:pPr>
            <a:r>
              <a:rPr lang="en-US" sz="1700" dirty="0"/>
              <a:t>Clicking the the ”Donate” button or using the search to find your nonprofit</a:t>
            </a:r>
          </a:p>
          <a:p>
            <a:pPr marL="0" indent="0" defTabSz="914400">
              <a:spcAft>
                <a:spcPts val="1200"/>
              </a:spcAft>
              <a:buNone/>
            </a:pPr>
            <a:r>
              <a:rPr lang="en-US" sz="1700" dirty="0"/>
              <a:t>Note you can also send donors the direct link to your nonprofit giving page. Payment options include credit cards, Apple Pay, Google Pay, and ACH transfer. Giving starts at just $5.</a:t>
            </a:r>
          </a:p>
          <a:p>
            <a:pPr marL="342900" indent="-342900" defTabSz="914400">
              <a:spcAft>
                <a:spcPts val="1200"/>
              </a:spcAft>
              <a:buAutoNum type="arabicPeriod"/>
            </a:pPr>
            <a:endParaRPr lang="en-US" sz="1700" dirty="0"/>
          </a:p>
        </p:txBody>
      </p:sp>
      <p:pic>
        <p:nvPicPr>
          <p:cNvPr id="4" name="Content Placeholder 3" descr="Logo, company name&#10;&#10;Description automatically generated">
            <a:extLst>
              <a:ext uri="{FF2B5EF4-FFF2-40B4-BE49-F238E27FC236}">
                <a16:creationId xmlns:a16="http://schemas.microsoft.com/office/drawing/2014/main" id="{42EA8BDE-9CBA-63EA-F0E2-78175AB0709A}"/>
              </a:ext>
            </a:extLst>
          </p:cNvPr>
          <p:cNvPicPr>
            <a:picLocks noGrp="1" noChangeAspect="1"/>
          </p:cNvPicPr>
          <p:nvPr>
            <p:ph sz="half" idx="2"/>
          </p:nvPr>
        </p:nvPicPr>
        <p:blipFill rotWithShape="1">
          <a:blip r:embed="rId4"/>
          <a:srcRect l="1934" r="1861" b="1"/>
          <a:stretch/>
        </p:blipFill>
        <p:spPr>
          <a:xfrm>
            <a:off x="5758833" y="1433619"/>
            <a:ext cx="2955798" cy="307238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6004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Social Media Tips</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oogle Shape;66;p14"/>
          <p:cNvSpPr txBox="1">
            <a:spLocks noGrp="1"/>
          </p:cNvSpPr>
          <p:nvPr>
            <p:ph sz="half" idx="1"/>
          </p:nvPr>
        </p:nvSpPr>
        <p:spPr>
          <a:xfrm>
            <a:off x="429369" y="1553487"/>
            <a:ext cx="5035164" cy="3397393"/>
          </a:xfrm>
          <a:prstGeom prst="rect">
            <a:avLst/>
          </a:prstGeom>
        </p:spPr>
        <p:txBody>
          <a:bodyPr spcFirstLastPara="1" vert="horz" lIns="91440" tIns="45720" rIns="91440" bIns="45720" rtlCol="0" anchor="t" anchorCtr="0">
            <a:normAutofit fontScale="92500" lnSpcReduction="20000"/>
          </a:bodyPr>
          <a:lstStyle/>
          <a:p>
            <a:pPr defTabSz="914400">
              <a:spcAft>
                <a:spcPts val="1200"/>
              </a:spcAft>
            </a:pPr>
            <a:r>
              <a:rPr lang="en-US" sz="1700" b="1" dirty="0"/>
              <a:t>Pair your post copy with eye-catching photos and videos.</a:t>
            </a:r>
            <a:r>
              <a:rPr lang="en-US" sz="1700" dirty="0"/>
              <a:t> Viewers eyes are often drawn to the image first, so ensure it’s engaging. Show pictures from your organization’s activities and those who benefit from your efforts. Video testimonials are especially impactful.</a:t>
            </a:r>
          </a:p>
          <a:p>
            <a:pPr defTabSz="914400">
              <a:spcAft>
                <a:spcPts val="1200"/>
              </a:spcAft>
            </a:pPr>
            <a:r>
              <a:rPr lang="en-US" sz="1700" b="1" dirty="0"/>
              <a:t>Use the hashtag, #Spring2ACTion.</a:t>
            </a:r>
            <a:r>
              <a:rPr lang="en-US" sz="1700" dirty="0"/>
              <a:t> This will help ensure viewers interested in Giving Day’s content will be able to find your posts. You can use hashtags on Facebook, Instagram, LinkedIn, Twitter, and TikTok.</a:t>
            </a:r>
          </a:p>
          <a:p>
            <a:pPr defTabSz="914400">
              <a:spcAft>
                <a:spcPts val="1200"/>
              </a:spcAft>
            </a:pPr>
            <a:r>
              <a:rPr lang="en-US" sz="1700" b="1" dirty="0"/>
              <a:t>Ask your supporters to share why they donated on their own social media. </a:t>
            </a:r>
            <a:r>
              <a:rPr lang="en-US" sz="1700" dirty="0"/>
              <a:t>This will encourage their friends, family, and colleagues to also donate. Sample post copy and images are available in the </a:t>
            </a:r>
            <a:r>
              <a:rPr lang="en-US" sz="1700" dirty="0">
                <a:hlinkClick r:id="rId3"/>
              </a:rPr>
              <a:t>Spring2Action Ambassadors toolkit</a:t>
            </a:r>
            <a:r>
              <a:rPr lang="en-US" sz="1700" dirty="0"/>
              <a:t>.</a:t>
            </a:r>
            <a:endParaRPr lang="en-US" sz="1700" b="1" dirty="0"/>
          </a:p>
        </p:txBody>
      </p:sp>
      <p:sp>
        <p:nvSpPr>
          <p:cNvPr id="3" name="Content Placeholder 2">
            <a:extLst>
              <a:ext uri="{FF2B5EF4-FFF2-40B4-BE49-F238E27FC236}">
                <a16:creationId xmlns:a16="http://schemas.microsoft.com/office/drawing/2014/main" id="{922AE54E-26F8-5850-4685-B25B28E242E1}"/>
              </a:ext>
            </a:extLst>
          </p:cNvPr>
          <p:cNvSpPr>
            <a:spLocks noGrp="1"/>
          </p:cNvSpPr>
          <p:nvPr>
            <p:ph sz="half" idx="2"/>
          </p:nvPr>
        </p:nvSpPr>
        <p:spPr>
          <a:xfrm>
            <a:off x="5464533" y="1553487"/>
            <a:ext cx="3356194" cy="3397393"/>
          </a:xfrm>
          <a:custGeom>
            <a:avLst/>
            <a:gdLst>
              <a:gd name="connsiteX0" fmla="*/ 0 w 3356194"/>
              <a:gd name="connsiteY0" fmla="*/ 0 h 3397393"/>
              <a:gd name="connsiteX1" fmla="*/ 3356194 w 3356194"/>
              <a:gd name="connsiteY1" fmla="*/ 0 h 3397393"/>
              <a:gd name="connsiteX2" fmla="*/ 3356194 w 3356194"/>
              <a:gd name="connsiteY2" fmla="*/ 3397393 h 3397393"/>
              <a:gd name="connsiteX3" fmla="*/ 0 w 3356194"/>
              <a:gd name="connsiteY3" fmla="*/ 3397393 h 3397393"/>
              <a:gd name="connsiteX4" fmla="*/ 0 w 3356194"/>
              <a:gd name="connsiteY4" fmla="*/ 0 h 339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194" h="3397393" fill="none" extrusionOk="0">
                <a:moveTo>
                  <a:pt x="0" y="0"/>
                </a:moveTo>
                <a:cubicBezTo>
                  <a:pt x="499856" y="-49533"/>
                  <a:pt x="1965957" y="-14809"/>
                  <a:pt x="3356194" y="0"/>
                </a:cubicBezTo>
                <a:cubicBezTo>
                  <a:pt x="3443833" y="1605197"/>
                  <a:pt x="3283515" y="2133099"/>
                  <a:pt x="3356194" y="3397393"/>
                </a:cubicBezTo>
                <a:cubicBezTo>
                  <a:pt x="2617330" y="3349162"/>
                  <a:pt x="1132988" y="3481848"/>
                  <a:pt x="0" y="3397393"/>
                </a:cubicBezTo>
                <a:cubicBezTo>
                  <a:pt x="-38581" y="1909152"/>
                  <a:pt x="63341" y="949317"/>
                  <a:pt x="0" y="0"/>
                </a:cubicBezTo>
                <a:close/>
              </a:path>
              <a:path w="3356194" h="3397393" stroke="0" extrusionOk="0">
                <a:moveTo>
                  <a:pt x="0" y="0"/>
                </a:moveTo>
                <a:cubicBezTo>
                  <a:pt x="573269" y="118645"/>
                  <a:pt x="2478345" y="116012"/>
                  <a:pt x="3356194" y="0"/>
                </a:cubicBezTo>
                <a:cubicBezTo>
                  <a:pt x="3223312" y="937258"/>
                  <a:pt x="3441145" y="2215679"/>
                  <a:pt x="3356194" y="3397393"/>
                </a:cubicBezTo>
                <a:cubicBezTo>
                  <a:pt x="2134099" y="3531993"/>
                  <a:pt x="503577" y="3240197"/>
                  <a:pt x="0" y="3397393"/>
                </a:cubicBezTo>
                <a:cubicBezTo>
                  <a:pt x="-20187" y="2434512"/>
                  <a:pt x="-152480" y="1426299"/>
                  <a:pt x="0" y="0"/>
                </a:cubicBezTo>
                <a:close/>
              </a:path>
            </a:pathLst>
          </a:custGeom>
          <a:solidFill>
            <a:schemeClr val="accent2">
              <a:lumMod val="20000"/>
              <a:lumOff val="80000"/>
            </a:schemeClr>
          </a:solidFill>
          <a:ln w="38100">
            <a:noFill/>
            <a:extLst>
              <a:ext uri="{C807C97D-BFC1-408E-A445-0C87EB9F89A2}">
                <ask:lineSketchStyleProps xmlns:ask="http://schemas.microsoft.com/office/drawing/2018/sketchyshapes" sd="1219033472">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0" indent="0" algn="ctr">
              <a:buNone/>
            </a:pPr>
            <a:endParaRPr lang="en-US" sz="1700" i="1" dirty="0"/>
          </a:p>
          <a:p>
            <a:pPr marL="0" indent="0" algn="ctr">
              <a:buNone/>
            </a:pPr>
            <a:r>
              <a:rPr lang="en-US" sz="1500" i="1" dirty="0"/>
              <a:t>Follow ACT for Alexandria on social media and like and share our #Spring2ACTion content.</a:t>
            </a:r>
          </a:p>
          <a:p>
            <a:pPr marL="0" indent="0" algn="ctr">
              <a:buNone/>
            </a:pPr>
            <a:r>
              <a:rPr lang="en-US" sz="1500" dirty="0"/>
              <a:t> </a:t>
            </a:r>
          </a:p>
          <a:p>
            <a:pPr marL="0" indent="0" algn="ctr">
              <a:buNone/>
            </a:pPr>
            <a:r>
              <a:rPr lang="en-US" sz="15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Facebook</a:t>
            </a:r>
            <a:endParaRPr lang="en-US" sz="1500" dirty="0"/>
          </a:p>
          <a:p>
            <a:pPr marL="0" indent="0" algn="ctr">
              <a:buNone/>
            </a:pPr>
            <a:endParaRPr lang="en-US" sz="1500" dirty="0"/>
          </a:p>
          <a:p>
            <a:pPr marL="0" indent="0" algn="ctr">
              <a:buNone/>
            </a:pPr>
            <a:r>
              <a:rPr lang="en-US" sz="15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Instagram</a:t>
            </a:r>
            <a:r>
              <a:rPr lang="en-US" sz="1500" dirty="0"/>
              <a:t>            </a:t>
            </a:r>
          </a:p>
          <a:p>
            <a:pPr marL="0" indent="0" algn="ctr">
              <a:spcBef>
                <a:spcPts val="1200"/>
              </a:spcBef>
              <a:buNone/>
            </a:pPr>
            <a:endParaRPr lang="en-US" sz="15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endParaRPr>
          </a:p>
          <a:p>
            <a:pPr marL="0" indent="0" algn="ctr">
              <a:spcBef>
                <a:spcPts val="1200"/>
              </a:spcBef>
              <a:buNone/>
            </a:pPr>
            <a:r>
              <a:rPr lang="en-US" sz="15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LinkedIn</a:t>
            </a:r>
            <a:endParaRPr lang="en-US" sz="1500" dirty="0"/>
          </a:p>
          <a:p>
            <a:pPr marL="0" indent="0" algn="ctr">
              <a:buNone/>
            </a:pPr>
            <a:endParaRPr lang="en-US" sz="1500" dirty="0"/>
          </a:p>
          <a:p>
            <a:pPr marL="0" indent="0" algn="ctr">
              <a:spcBef>
                <a:spcPts val="1500"/>
              </a:spcBef>
              <a:buNone/>
            </a:pPr>
            <a:r>
              <a:rPr lang="en-US" sz="15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Twitter</a:t>
            </a:r>
            <a:endParaRPr lang="en-US" sz="1500" dirty="0"/>
          </a:p>
        </p:txBody>
      </p:sp>
      <p:pic>
        <p:nvPicPr>
          <p:cNvPr id="1026" name="Picture 2">
            <a:extLst>
              <a:ext uri="{FF2B5EF4-FFF2-40B4-BE49-F238E27FC236}">
                <a16:creationId xmlns:a16="http://schemas.microsoft.com/office/drawing/2014/main" id="{5B8F15FE-1189-C7DD-88BA-AB32F3A574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3435" y="3074671"/>
            <a:ext cx="355023" cy="3550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book free icon">
            <a:hlinkClick r:id="rId9"/>
            <a:extLst>
              <a:ext uri="{FF2B5EF4-FFF2-40B4-BE49-F238E27FC236}">
                <a16:creationId xmlns:a16="http://schemas.microsoft.com/office/drawing/2014/main" id="{AE0E3B13-4493-4011-430C-70E54FC277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1842" y="2510000"/>
            <a:ext cx="356616" cy="356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kedin - Free social media icons">
            <a:extLst>
              <a:ext uri="{FF2B5EF4-FFF2-40B4-BE49-F238E27FC236}">
                <a16:creationId xmlns:a16="http://schemas.microsoft.com/office/drawing/2014/main" id="{283115BC-5403-DD39-BC0C-1461F8CF50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1842" y="3643783"/>
            <a:ext cx="356616" cy="3566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witter - Free social media icons">
            <a:extLst>
              <a:ext uri="{FF2B5EF4-FFF2-40B4-BE49-F238E27FC236}">
                <a16:creationId xmlns:a16="http://schemas.microsoft.com/office/drawing/2014/main" id="{0024EF4F-C4C2-2044-EB17-1441815B76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1842" y="4277777"/>
            <a:ext cx="356616" cy="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6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Social Media Content</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4"/>
          <p:cNvSpPr txBox="1">
            <a:spLocks noGrp="1"/>
          </p:cNvSpPr>
          <p:nvPr>
            <p:ph sz="half" idx="1"/>
          </p:nvPr>
        </p:nvSpPr>
        <p:spPr>
          <a:xfrm>
            <a:off x="417155" y="1394021"/>
            <a:ext cx="5035164" cy="3735763"/>
          </a:xfrm>
          <a:prstGeom prst="rect">
            <a:avLst/>
          </a:prstGeom>
        </p:spPr>
        <p:txBody>
          <a:bodyPr spcFirstLastPara="1" vert="horz" lIns="91440" tIns="45720" rIns="91440" bIns="45720" rtlCol="0" anchor="t" anchorCtr="0">
            <a:noAutofit/>
          </a:bodyPr>
          <a:lstStyle/>
          <a:p>
            <a:pPr marL="0" indent="0" defTabSz="914400">
              <a:lnSpc>
                <a:spcPct val="120000"/>
              </a:lnSpc>
              <a:spcBef>
                <a:spcPts val="0"/>
              </a:spcBef>
              <a:buNone/>
            </a:pPr>
            <a:r>
              <a:rPr lang="en-US" sz="1400" b="1" u="sng" dirty="0"/>
              <a:t>Early Giving Sample Posts</a:t>
            </a:r>
          </a:p>
          <a:p>
            <a:pPr marL="0" indent="0" defTabSz="914400">
              <a:lnSpc>
                <a:spcPct val="120000"/>
              </a:lnSpc>
              <a:spcBef>
                <a:spcPts val="0"/>
              </a:spcBef>
              <a:buNone/>
            </a:pPr>
            <a:r>
              <a:rPr lang="en-US" sz="1400" b="1" i="1" dirty="0"/>
              <a:t>In the two weeks leading up to Giving Day (April 26), share that you are participating in #Spring2ACTion and how you have used prior funds or will use funds raised in 2023. Also, if you have matching donations or events, let your followers know.</a:t>
            </a:r>
          </a:p>
          <a:p>
            <a:pPr marL="0" indent="0" defTabSz="914400">
              <a:lnSpc>
                <a:spcPct val="100000"/>
              </a:lnSpc>
              <a:spcBef>
                <a:spcPts val="0"/>
              </a:spcBef>
              <a:buNone/>
            </a:pPr>
            <a:endParaRPr lang="en-US" sz="1400" i="1" dirty="0"/>
          </a:p>
          <a:p>
            <a:pPr marL="0" indent="0" defTabSz="914400">
              <a:lnSpc>
                <a:spcPct val="100000"/>
              </a:lnSpc>
              <a:spcBef>
                <a:spcPts val="0"/>
              </a:spcBef>
              <a:buNone/>
            </a:pPr>
            <a:r>
              <a:rPr lang="en-US" sz="1400" i="1" dirty="0"/>
              <a:t>Sample 1</a:t>
            </a:r>
          </a:p>
          <a:p>
            <a:pPr marL="0" indent="0" defTabSz="914400">
              <a:lnSpc>
                <a:spcPct val="100000"/>
              </a:lnSpc>
              <a:spcBef>
                <a:spcPts val="0"/>
              </a:spcBef>
              <a:buNone/>
            </a:pPr>
            <a:r>
              <a:rPr lang="en-US" sz="1400" dirty="0"/>
              <a:t>We are participating in #Spring2ACTion, Alexandria’s Annual Giving Day! Take 5 minutes to donate $5 or more and make a positive impact on our community. Donate now through April 26 at </a:t>
            </a:r>
            <a:r>
              <a:rPr lang="en-US" sz="1400" dirty="0">
                <a:hlinkClick r:id="rId3"/>
              </a:rPr>
              <a:t>www.spring2action.org</a:t>
            </a:r>
            <a:endParaRPr lang="en-US" sz="1400" i="1" dirty="0"/>
          </a:p>
          <a:p>
            <a:pPr marL="0" indent="0" defTabSz="914400">
              <a:lnSpc>
                <a:spcPct val="100000"/>
              </a:lnSpc>
              <a:spcBef>
                <a:spcPts val="0"/>
              </a:spcBef>
              <a:buNone/>
            </a:pPr>
            <a:endParaRPr lang="en-US" sz="1400" i="1" dirty="0"/>
          </a:p>
          <a:p>
            <a:pPr marL="0" indent="0" defTabSz="914400">
              <a:lnSpc>
                <a:spcPct val="100000"/>
              </a:lnSpc>
              <a:spcBef>
                <a:spcPts val="0"/>
              </a:spcBef>
              <a:buNone/>
            </a:pPr>
            <a:r>
              <a:rPr lang="en-US" sz="1400" i="1" dirty="0"/>
              <a:t>Sample 2</a:t>
            </a:r>
          </a:p>
          <a:p>
            <a:pPr marL="0" indent="0" defTabSz="914400">
              <a:lnSpc>
                <a:spcPct val="100000"/>
              </a:lnSpc>
              <a:spcBef>
                <a:spcPts val="0"/>
              </a:spcBef>
              <a:buNone/>
            </a:pPr>
            <a:r>
              <a:rPr lang="en-US" sz="1400" dirty="0"/>
              <a:t>A little can go a long way when our community comes together and gives during #Spring2ACTion, Alexandria’s Giving Day! Giving starts at $5. Donate now at </a:t>
            </a:r>
            <a:r>
              <a:rPr lang="en-US" sz="1400" dirty="0">
                <a:hlinkClick r:id="rId3"/>
              </a:rPr>
              <a:t>www.spring2action.org</a:t>
            </a:r>
            <a:endParaRPr lang="en-US" sz="1400" dirty="0"/>
          </a:p>
        </p:txBody>
      </p:sp>
      <p:pic>
        <p:nvPicPr>
          <p:cNvPr id="5" name="Content Placeholder 4" descr="A person wearing a hat&#10;&#10;Description automatically generated with medium confidence">
            <a:extLst>
              <a:ext uri="{FF2B5EF4-FFF2-40B4-BE49-F238E27FC236}">
                <a16:creationId xmlns:a16="http://schemas.microsoft.com/office/drawing/2014/main" id="{0C62EAEA-3B73-E871-3AB3-29DCE7E78498}"/>
              </a:ext>
            </a:extLst>
          </p:cNvPr>
          <p:cNvPicPr>
            <a:picLocks noGrp="1" noChangeAspect="1"/>
          </p:cNvPicPr>
          <p:nvPr>
            <p:ph sz="half" idx="2"/>
          </p:nvPr>
        </p:nvPicPr>
        <p:blipFill>
          <a:blip r:embed="rId4"/>
          <a:stretch>
            <a:fillRect/>
          </a:stretch>
        </p:blipFill>
        <p:spPr>
          <a:xfrm>
            <a:off x="5464533" y="1380554"/>
            <a:ext cx="3262312" cy="3262312"/>
          </a:xfr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1BBD1AF8-A998-160C-12F9-941274FFEE29}"/>
              </a:ext>
            </a:extLst>
          </p:cNvPr>
          <p:cNvSpPr txBox="1"/>
          <p:nvPr/>
        </p:nvSpPr>
        <p:spPr>
          <a:xfrm>
            <a:off x="5396657" y="4797287"/>
            <a:ext cx="3262312" cy="246221"/>
          </a:xfrm>
          <a:prstGeom prst="rect">
            <a:avLst/>
          </a:prstGeom>
          <a:noFill/>
        </p:spPr>
        <p:txBody>
          <a:bodyPr wrap="square" rtlCol="0">
            <a:spAutoFit/>
          </a:bodyPr>
          <a:lstStyle/>
          <a:p>
            <a:pPr algn="ctr"/>
            <a:r>
              <a:rPr lang="en-US" sz="1000" i="1" dirty="0"/>
              <a:t>Right click to save picture or download </a:t>
            </a:r>
            <a:r>
              <a:rPr lang="en-US" sz="1000" i="1" dirty="0">
                <a:hlinkClick r:id="rId5"/>
              </a:rPr>
              <a:t>images</a:t>
            </a:r>
            <a:r>
              <a:rPr lang="en-US" sz="1000" i="1" dirty="0"/>
              <a:t>.</a:t>
            </a:r>
          </a:p>
        </p:txBody>
      </p:sp>
    </p:spTree>
    <p:extLst>
      <p:ext uri="{BB962C8B-B14F-4D97-AF65-F5344CB8AC3E}">
        <p14:creationId xmlns:p14="http://schemas.microsoft.com/office/powerpoint/2010/main" val="109056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Social Media Content</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4"/>
          <p:cNvSpPr txBox="1">
            <a:spLocks noGrp="1"/>
          </p:cNvSpPr>
          <p:nvPr>
            <p:ph sz="half" idx="1"/>
          </p:nvPr>
        </p:nvSpPr>
        <p:spPr>
          <a:xfrm>
            <a:off x="429369" y="1553486"/>
            <a:ext cx="4614579" cy="3439482"/>
          </a:xfrm>
          <a:prstGeom prst="rect">
            <a:avLst/>
          </a:prstGeom>
        </p:spPr>
        <p:txBody>
          <a:bodyPr spcFirstLastPara="1" vert="horz" lIns="91440" tIns="45720" rIns="91440" bIns="45720" rtlCol="0" anchor="t" anchorCtr="0">
            <a:normAutofit fontScale="85000" lnSpcReduction="10000"/>
          </a:bodyPr>
          <a:lstStyle/>
          <a:p>
            <a:pPr marL="0" indent="0" defTabSz="914400">
              <a:lnSpc>
                <a:spcPct val="120000"/>
              </a:lnSpc>
              <a:spcBef>
                <a:spcPts val="0"/>
              </a:spcBef>
              <a:buNone/>
            </a:pPr>
            <a:r>
              <a:rPr lang="en-US" sz="1700" b="1" u="sng" dirty="0"/>
              <a:t>Giving Day Sample Posts</a:t>
            </a:r>
          </a:p>
          <a:p>
            <a:pPr marL="0" indent="0" defTabSz="914400">
              <a:lnSpc>
                <a:spcPct val="120000"/>
              </a:lnSpc>
              <a:spcBef>
                <a:spcPts val="0"/>
              </a:spcBef>
              <a:buNone/>
            </a:pPr>
            <a:r>
              <a:rPr lang="en-US" sz="1700" b="1" i="1" dirty="0"/>
              <a:t>Encourage donations throughout the day. Create energy by sharing how much you need to meet your goals, images or video of staff/volunteers helping to manage giving or events, and any prizes that you want to win or have won.</a:t>
            </a:r>
          </a:p>
          <a:p>
            <a:pPr marL="0" indent="0" defTabSz="914400">
              <a:lnSpc>
                <a:spcPct val="100000"/>
              </a:lnSpc>
              <a:spcBef>
                <a:spcPts val="0"/>
              </a:spcBef>
              <a:buNone/>
            </a:pPr>
            <a:endParaRPr lang="en-US" sz="1700" i="1" dirty="0"/>
          </a:p>
          <a:p>
            <a:pPr marL="0" indent="0" defTabSz="914400">
              <a:lnSpc>
                <a:spcPct val="100000"/>
              </a:lnSpc>
              <a:spcBef>
                <a:spcPts val="0"/>
              </a:spcBef>
              <a:buNone/>
            </a:pPr>
            <a:r>
              <a:rPr lang="en-US" sz="1700" i="1" dirty="0"/>
              <a:t>Sample 1</a:t>
            </a:r>
          </a:p>
          <a:p>
            <a:pPr marL="0" indent="0" defTabSz="914400">
              <a:lnSpc>
                <a:spcPct val="100000"/>
              </a:lnSpc>
              <a:spcBef>
                <a:spcPts val="0"/>
              </a:spcBef>
              <a:buNone/>
            </a:pPr>
            <a:r>
              <a:rPr lang="en-US" sz="1700" dirty="0"/>
              <a:t>It’s #Spring2ACTion, Alexandria’s annual Giving Day, and we need your support. Take 5 minutes to give $5 to a nonprofit today! </a:t>
            </a:r>
            <a:r>
              <a:rPr lang="en-US" sz="1700" dirty="0">
                <a:hlinkClick r:id="rId3"/>
              </a:rPr>
              <a:t>www.spring2action.org</a:t>
            </a:r>
            <a:endParaRPr lang="en-US" sz="1700" dirty="0"/>
          </a:p>
          <a:p>
            <a:pPr marL="0" indent="0" defTabSz="914400">
              <a:lnSpc>
                <a:spcPct val="100000"/>
              </a:lnSpc>
              <a:spcBef>
                <a:spcPts val="0"/>
              </a:spcBef>
              <a:buNone/>
            </a:pPr>
            <a:endParaRPr lang="en-US" sz="1700" dirty="0"/>
          </a:p>
          <a:p>
            <a:pPr marL="0" indent="0" defTabSz="914400">
              <a:lnSpc>
                <a:spcPct val="100000"/>
              </a:lnSpc>
              <a:spcBef>
                <a:spcPts val="0"/>
              </a:spcBef>
              <a:buNone/>
            </a:pPr>
            <a:r>
              <a:rPr lang="en-US" sz="1700" i="1" dirty="0"/>
              <a:t>Sample 2</a:t>
            </a:r>
          </a:p>
          <a:p>
            <a:pPr marL="0" indent="0" defTabSz="914400">
              <a:lnSpc>
                <a:spcPct val="100000"/>
              </a:lnSpc>
              <a:spcBef>
                <a:spcPts val="0"/>
              </a:spcBef>
              <a:buNone/>
            </a:pPr>
            <a:r>
              <a:rPr lang="en-US" sz="1700" dirty="0"/>
              <a:t>We’re excited to be a part of #Spring2ACTion, Alexandria’s Giving Day! We’re raising funds to [INSERT GOAL]. Visit </a:t>
            </a:r>
            <a:r>
              <a:rPr lang="en-US" sz="1700" dirty="0">
                <a:hlinkClick r:id="rId3"/>
              </a:rPr>
              <a:t>www.spring2action.org</a:t>
            </a:r>
            <a:r>
              <a:rPr lang="en-US" sz="1700" dirty="0"/>
              <a:t> and donate today!</a:t>
            </a:r>
          </a:p>
        </p:txBody>
      </p:sp>
      <p:pic>
        <p:nvPicPr>
          <p:cNvPr id="6" name="Content Placeholder 5" descr="A picture containing text&#10;&#10;Description automatically generated">
            <a:extLst>
              <a:ext uri="{FF2B5EF4-FFF2-40B4-BE49-F238E27FC236}">
                <a16:creationId xmlns:a16="http://schemas.microsoft.com/office/drawing/2014/main" id="{541E2859-6211-0F2E-6556-C5F95A5C2C6C}"/>
              </a:ext>
            </a:extLst>
          </p:cNvPr>
          <p:cNvPicPr>
            <a:picLocks noGrp="1" noChangeAspect="1"/>
          </p:cNvPicPr>
          <p:nvPr>
            <p:ph sz="half" idx="2"/>
          </p:nvPr>
        </p:nvPicPr>
        <p:blipFill>
          <a:blip r:embed="rId4"/>
          <a:stretch>
            <a:fillRect/>
          </a:stretch>
        </p:blipFill>
        <p:spPr>
          <a:xfrm>
            <a:off x="5396657" y="1380554"/>
            <a:ext cx="3262312" cy="3262312"/>
          </a:xfr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E40E072D-0A25-A1E3-E7E8-C3C71986F466}"/>
              </a:ext>
            </a:extLst>
          </p:cNvPr>
          <p:cNvSpPr txBox="1"/>
          <p:nvPr/>
        </p:nvSpPr>
        <p:spPr>
          <a:xfrm>
            <a:off x="5396657" y="4748546"/>
            <a:ext cx="3262312" cy="246221"/>
          </a:xfrm>
          <a:prstGeom prst="rect">
            <a:avLst/>
          </a:prstGeom>
          <a:noFill/>
        </p:spPr>
        <p:txBody>
          <a:bodyPr wrap="square" rtlCol="0">
            <a:spAutoFit/>
          </a:bodyPr>
          <a:lstStyle/>
          <a:p>
            <a:pPr algn="ctr"/>
            <a:r>
              <a:rPr lang="en-US" sz="1000" i="1" dirty="0"/>
              <a:t>Right click to save picture or download </a:t>
            </a:r>
            <a:r>
              <a:rPr lang="en-US" sz="1000" i="1" dirty="0">
                <a:hlinkClick r:id="rId5"/>
              </a:rPr>
              <a:t>images</a:t>
            </a:r>
            <a:r>
              <a:rPr lang="en-US" sz="1000" i="1" dirty="0"/>
              <a:t>.</a:t>
            </a:r>
          </a:p>
        </p:txBody>
      </p:sp>
    </p:spTree>
    <p:extLst>
      <p:ext uri="{BB962C8B-B14F-4D97-AF65-F5344CB8AC3E}">
        <p14:creationId xmlns:p14="http://schemas.microsoft.com/office/powerpoint/2010/main" val="400768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fontScale="90000"/>
          </a:bodyPr>
          <a:lstStyle/>
          <a:p>
            <a:pPr marL="0" lvl="0" indent="0" defTabSz="914400">
              <a:spcAft>
                <a:spcPts val="0"/>
              </a:spcAft>
            </a:pPr>
            <a:r>
              <a:rPr lang="en-US" sz="4100" b="1" dirty="0"/>
              <a:t>Sample Video Script and Prompts for Supporters</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4"/>
          <p:cNvSpPr txBox="1">
            <a:spLocks noGrp="1"/>
          </p:cNvSpPr>
          <p:nvPr>
            <p:ph sz="half" idx="1"/>
          </p:nvPr>
        </p:nvSpPr>
        <p:spPr>
          <a:xfrm>
            <a:off x="429369" y="1553487"/>
            <a:ext cx="4357784" cy="3411109"/>
          </a:xfrm>
          <a:prstGeom prst="rect">
            <a:avLst/>
          </a:prstGeom>
        </p:spPr>
        <p:txBody>
          <a:bodyPr spcFirstLastPara="1" vert="horz" lIns="91440" tIns="45720" rIns="91440" bIns="45720" rtlCol="0" anchor="t" anchorCtr="0">
            <a:normAutofit fontScale="92500" lnSpcReduction="20000"/>
          </a:bodyPr>
          <a:lstStyle/>
          <a:p>
            <a:pPr marL="0" indent="0" defTabSz="914400">
              <a:lnSpc>
                <a:spcPct val="100000"/>
              </a:lnSpc>
              <a:spcBef>
                <a:spcPts val="0"/>
              </a:spcBef>
              <a:buNone/>
            </a:pPr>
            <a:r>
              <a:rPr lang="en-US" b="1" dirty="0"/>
              <a:t>Video Script</a:t>
            </a:r>
            <a:endParaRPr lang="en-US" sz="1700" dirty="0"/>
          </a:p>
          <a:p>
            <a:pPr marL="0" indent="0" defTabSz="914400">
              <a:lnSpc>
                <a:spcPct val="100000"/>
              </a:lnSpc>
              <a:spcBef>
                <a:spcPts val="0"/>
              </a:spcBef>
              <a:buNone/>
            </a:pPr>
            <a:endParaRPr lang="en-US" sz="1700" dirty="0"/>
          </a:p>
          <a:p>
            <a:pPr marL="0" indent="0" defTabSz="914400">
              <a:lnSpc>
                <a:spcPct val="100000"/>
              </a:lnSpc>
              <a:spcBef>
                <a:spcPts val="0"/>
              </a:spcBef>
              <a:buNone/>
            </a:pPr>
            <a:r>
              <a:rPr lang="en-US" sz="1700" dirty="0"/>
              <a:t>Hello, I’m [INSERT NAME], and I’m happy to Spring2ACTion and support [INSERT ORGANIZTION].</a:t>
            </a:r>
          </a:p>
          <a:p>
            <a:pPr marL="0" indent="0" defTabSz="914400">
              <a:lnSpc>
                <a:spcPct val="100000"/>
              </a:lnSpc>
              <a:spcBef>
                <a:spcPts val="0"/>
              </a:spcBef>
              <a:buNone/>
            </a:pPr>
            <a:endParaRPr lang="en-US" sz="1700" dirty="0"/>
          </a:p>
          <a:p>
            <a:pPr marL="0" indent="0" defTabSz="914400">
              <a:lnSpc>
                <a:spcPct val="100000"/>
              </a:lnSpc>
              <a:spcBef>
                <a:spcPts val="0"/>
              </a:spcBef>
              <a:buNone/>
            </a:pPr>
            <a:r>
              <a:rPr lang="en-US" sz="1700" dirty="0"/>
              <a:t>Today, thousands of people in our community are giving to Alexandria’s nonprofits. This annual giving day raises millions and gives you the opportunity to support causes we all care about. Giving starts at $5, and it’s easy, affordable, and fun. </a:t>
            </a:r>
          </a:p>
          <a:p>
            <a:pPr marL="0" indent="0" defTabSz="914400">
              <a:lnSpc>
                <a:spcPct val="100000"/>
              </a:lnSpc>
              <a:spcBef>
                <a:spcPts val="0"/>
              </a:spcBef>
              <a:buNone/>
            </a:pPr>
            <a:endParaRPr lang="en-US" sz="1700" dirty="0"/>
          </a:p>
          <a:p>
            <a:pPr marL="0" indent="0" defTabSz="914400">
              <a:lnSpc>
                <a:spcPct val="100000"/>
              </a:lnSpc>
              <a:spcBef>
                <a:spcPts val="0"/>
              </a:spcBef>
              <a:buNone/>
            </a:pPr>
            <a:r>
              <a:rPr lang="en-US" sz="1700" dirty="0"/>
              <a:t>Donate now through April 26. Learn more at </a:t>
            </a:r>
            <a:r>
              <a:rPr lang="en-US" sz="1700" dirty="0">
                <a:hlinkClick r:id="rId3"/>
              </a:rPr>
              <a:t>www.spring2action.org</a:t>
            </a:r>
            <a:r>
              <a:rPr lang="en-US" sz="1700" dirty="0"/>
              <a:t>. </a:t>
            </a:r>
          </a:p>
        </p:txBody>
      </p:sp>
      <p:sp>
        <p:nvSpPr>
          <p:cNvPr id="2" name="TextBox 1">
            <a:extLst>
              <a:ext uri="{FF2B5EF4-FFF2-40B4-BE49-F238E27FC236}">
                <a16:creationId xmlns:a16="http://schemas.microsoft.com/office/drawing/2014/main" id="{75F0EF15-1695-1F3D-28BD-9C1769BAC327}"/>
              </a:ext>
            </a:extLst>
          </p:cNvPr>
          <p:cNvSpPr txBox="1"/>
          <p:nvPr/>
        </p:nvSpPr>
        <p:spPr>
          <a:xfrm>
            <a:off x="4912659" y="1567203"/>
            <a:ext cx="3917576" cy="2031325"/>
          </a:xfrm>
          <a:prstGeom prst="rect">
            <a:avLst/>
          </a:prstGeom>
          <a:solidFill>
            <a:schemeClr val="accent2">
              <a:lumMod val="40000"/>
              <a:lumOff val="60000"/>
            </a:schemeClr>
          </a:solidFill>
          <a:ln>
            <a:solidFill>
              <a:schemeClr val="accent2">
                <a:lumMod val="40000"/>
                <a:lumOff val="60000"/>
              </a:schemeClr>
            </a:solidFill>
          </a:ln>
        </p:spPr>
        <p:txBody>
          <a:bodyPr wrap="square" rtlCol="0">
            <a:spAutoFit/>
          </a:bodyPr>
          <a:lstStyle/>
          <a:p>
            <a:r>
              <a:rPr lang="en-US" b="1" dirty="0"/>
              <a:t>Additional Content Ideas</a:t>
            </a:r>
          </a:p>
          <a:p>
            <a:r>
              <a:rPr lang="en-US" sz="1200" dirty="0"/>
              <a:t>Use these prompts to create a post text or video.</a:t>
            </a:r>
          </a:p>
          <a:p>
            <a:endParaRPr lang="en-US" sz="1200" dirty="0"/>
          </a:p>
          <a:p>
            <a:pPr marL="285750" indent="-285750">
              <a:buFont typeface="Arial" panose="020B0604020202020204" pitchFamily="34" charset="0"/>
              <a:buChar char="•"/>
            </a:pPr>
            <a:r>
              <a:rPr lang="en-US" sz="1200" b="1" dirty="0"/>
              <a:t>How does your organization serve Alexandria? </a:t>
            </a:r>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sz="1200" b="1" dirty="0"/>
              <a:t>How will your organization use the funds from Spring2ACTion?</a:t>
            </a:r>
            <a:endParaRPr lang="en-US" sz="1200" dirty="0"/>
          </a:p>
          <a:p>
            <a:endParaRPr lang="en-US" sz="1200" dirty="0"/>
          </a:p>
          <a:p>
            <a:pPr marL="285750" indent="-285750">
              <a:buFont typeface="Arial" panose="020B0604020202020204" pitchFamily="34" charset="0"/>
              <a:buChar char="•"/>
            </a:pPr>
            <a:r>
              <a:rPr lang="en-US" sz="1200" b="1" dirty="0"/>
              <a:t>What’s your favorite thing about Spring2Action?</a:t>
            </a:r>
            <a:r>
              <a:rPr lang="en-US" sz="1200" dirty="0"/>
              <a:t> </a:t>
            </a:r>
            <a:br>
              <a:rPr lang="en-US" sz="1200" dirty="0"/>
            </a:br>
            <a:endParaRPr lang="en-US" sz="1200" dirty="0"/>
          </a:p>
        </p:txBody>
      </p:sp>
    </p:spTree>
    <p:extLst>
      <p:ext uri="{BB962C8B-B14F-4D97-AF65-F5344CB8AC3E}">
        <p14:creationId xmlns:p14="http://schemas.microsoft.com/office/powerpoint/2010/main" val="302895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5"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Google Shape;65;p14"/>
          <p:cNvSpPr txBox="1">
            <a:spLocks noGrp="1"/>
          </p:cNvSpPr>
          <p:nvPr>
            <p:ph type="title"/>
          </p:nvPr>
        </p:nvSpPr>
        <p:spPr>
          <a:xfrm>
            <a:off x="429369" y="178904"/>
            <a:ext cx="8263890" cy="1075811"/>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4100" b="1" dirty="0"/>
              <a:t>Key Resources and Links</a:t>
            </a:r>
          </a:p>
        </p:txBody>
      </p:sp>
      <p:sp>
        <p:nvSpPr>
          <p:cNvPr id="7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4"/>
          <p:cNvSpPr txBox="1">
            <a:spLocks noGrp="1"/>
          </p:cNvSpPr>
          <p:nvPr>
            <p:ph sz="half" idx="1"/>
          </p:nvPr>
        </p:nvSpPr>
        <p:spPr>
          <a:xfrm>
            <a:off x="429369" y="1553487"/>
            <a:ext cx="8229600" cy="3089379"/>
          </a:xfrm>
          <a:prstGeom prst="rect">
            <a:avLst/>
          </a:prstGeom>
        </p:spPr>
        <p:txBody>
          <a:bodyPr spcFirstLastPara="1" vert="horz" lIns="91440" tIns="45720" rIns="91440" bIns="45720" rtlCol="0" anchor="t" anchorCtr="0">
            <a:normAutofit/>
          </a:bodyPr>
          <a:lstStyle/>
          <a:p>
            <a:pPr marL="0" indent="-228600" defTabSz="914400">
              <a:spcAft>
                <a:spcPts val="1200"/>
              </a:spcAft>
            </a:pPr>
            <a:r>
              <a:rPr lang="en-US" sz="1700" b="1" dirty="0"/>
              <a:t>Nonprofit Toolkit: </a:t>
            </a:r>
            <a:r>
              <a:rPr lang="en-US" sz="1700" dirty="0">
                <a:hlinkClick r:id="rId3"/>
              </a:rPr>
              <a:t>https://www.spring2action.org/info/nonprofit-toolkit</a:t>
            </a:r>
            <a:endParaRPr lang="en-US" sz="1700" dirty="0"/>
          </a:p>
          <a:p>
            <a:pPr marL="0" indent="-228600" defTabSz="914400">
              <a:spcAft>
                <a:spcPts val="1200"/>
              </a:spcAft>
            </a:pPr>
            <a:r>
              <a:rPr lang="en-US" sz="1700" b="1" dirty="0"/>
              <a:t>Ambassador Toolkit: </a:t>
            </a:r>
            <a:r>
              <a:rPr lang="en-US" sz="1700" dirty="0">
                <a:hlinkClick r:id="rId4"/>
              </a:rPr>
              <a:t>https://www.spring2action.org/info/ambassadors</a:t>
            </a:r>
            <a:r>
              <a:rPr lang="en-US" sz="1700" b="1" dirty="0"/>
              <a:t>  </a:t>
            </a:r>
          </a:p>
          <a:p>
            <a:pPr marL="0" indent="-228600" defTabSz="914400">
              <a:spcAft>
                <a:spcPts val="1200"/>
              </a:spcAft>
            </a:pPr>
            <a:r>
              <a:rPr lang="en-US" sz="1700" b="1" dirty="0"/>
              <a:t>Social Media Hashtag</a:t>
            </a:r>
            <a:r>
              <a:rPr lang="en-US" sz="1700" dirty="0"/>
              <a:t>: #Spring2ACTion</a:t>
            </a:r>
          </a:p>
          <a:p>
            <a:pPr marL="0" indent="-228600" defTabSz="914400">
              <a:spcAft>
                <a:spcPts val="1200"/>
              </a:spcAft>
            </a:pPr>
            <a:r>
              <a:rPr lang="en-US" sz="1700" b="1" dirty="0"/>
              <a:t>Social Media Images: </a:t>
            </a:r>
            <a:r>
              <a:rPr lang="en-US" sz="1700" dirty="0">
                <a:solidFill>
                  <a:srgbClr val="3F3F3F"/>
                </a:solidFill>
                <a:hlinkClick r:id="rId5"/>
              </a:rPr>
              <a:t>www.spring2action.org/info/downloads</a:t>
            </a:r>
            <a:r>
              <a:rPr lang="en-US" sz="1700" dirty="0">
                <a:solidFill>
                  <a:srgbClr val="3F3F3F"/>
                </a:solidFill>
              </a:rPr>
              <a:t> </a:t>
            </a:r>
            <a:r>
              <a:rPr lang="en-US" sz="1400" dirty="0">
                <a:solidFill>
                  <a:srgbClr val="3F3F3F"/>
                </a:solidFill>
                <a:effectLst/>
              </a:rPr>
              <a:t> </a:t>
            </a:r>
            <a:r>
              <a:rPr lang="en-US" sz="1700" b="1" dirty="0"/>
              <a:t> </a:t>
            </a:r>
          </a:p>
          <a:p>
            <a:pPr marL="0" indent="-228600" defTabSz="914400">
              <a:spcAft>
                <a:spcPts val="1200"/>
              </a:spcAft>
            </a:pPr>
            <a:r>
              <a:rPr lang="en-US" sz="1700" b="1" dirty="0"/>
              <a:t>Website: </a:t>
            </a:r>
            <a:r>
              <a:rPr lang="en-US" sz="1700" dirty="0">
                <a:hlinkClick r:id="rId6"/>
              </a:rPr>
              <a:t>www.spring2action.org</a:t>
            </a:r>
            <a:r>
              <a:rPr lang="en-US" sz="1700" dirty="0"/>
              <a:t>   </a:t>
            </a:r>
          </a:p>
        </p:txBody>
      </p:sp>
    </p:spTree>
    <p:extLst>
      <p:ext uri="{BB962C8B-B14F-4D97-AF65-F5344CB8AC3E}">
        <p14:creationId xmlns:p14="http://schemas.microsoft.com/office/powerpoint/2010/main" val="16413430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C014995AE9D545A49D7D2A5D9E1542" ma:contentTypeVersion="16" ma:contentTypeDescription="Create a new document." ma:contentTypeScope="" ma:versionID="75a13d253c86aa5f81af8ef32f00fa19">
  <xsd:schema xmlns:xsd="http://www.w3.org/2001/XMLSchema" xmlns:xs="http://www.w3.org/2001/XMLSchema" xmlns:p="http://schemas.microsoft.com/office/2006/metadata/properties" xmlns:ns2="7e3543cb-743c-428c-9d61-13fa5a0d5cb7" xmlns:ns3="e0c240e7-27a9-4ae9-ac03-aa94f98f8ba2" targetNamespace="http://schemas.microsoft.com/office/2006/metadata/properties" ma:root="true" ma:fieldsID="a727d88a4c07ce40352abd464b7a353d" ns2:_="" ns3:_="">
    <xsd:import namespace="7e3543cb-743c-428c-9d61-13fa5a0d5cb7"/>
    <xsd:import namespace="e0c240e7-27a9-4ae9-ac03-aa94f98f8b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543cb-743c-428c-9d61-13fa5a0d5c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1e7bc31-dcc7-4b27-9c48-f8cb350e0b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0c240e7-27a9-4ae9-ac03-aa94f98f8ba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5d62fc-6694-453f-a569-f7a43cb8c21a}" ma:internalName="TaxCatchAll" ma:showField="CatchAllData" ma:web="e0c240e7-27a9-4ae9-ac03-aa94f98f8b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0c240e7-27a9-4ae9-ac03-aa94f98f8ba2" xsi:nil="true"/>
    <lcf76f155ced4ddcb4097134ff3c332f xmlns="7e3543cb-743c-428c-9d61-13fa5a0d5cb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B7228A-17A3-44E1-B91F-72148F2E9153}"/>
</file>

<file path=customXml/itemProps2.xml><?xml version="1.0" encoding="utf-8"?>
<ds:datastoreItem xmlns:ds="http://schemas.openxmlformats.org/officeDocument/2006/customXml" ds:itemID="{74EAB67A-5756-41BE-BC33-D49E2E7AE0F6}"/>
</file>

<file path=customXml/itemProps3.xml><?xml version="1.0" encoding="utf-8"?>
<ds:datastoreItem xmlns:ds="http://schemas.openxmlformats.org/officeDocument/2006/customXml" ds:itemID="{7070C9A1-9482-4A25-AE72-08FCA2F68DD7}"/>
</file>

<file path=docProps/app.xml><?xml version="1.0" encoding="utf-8"?>
<Properties xmlns="http://schemas.openxmlformats.org/officeDocument/2006/extended-properties" xmlns:vt="http://schemas.openxmlformats.org/officeDocument/2006/docPropsVTypes">
  <Template>Office Theme 2013 - 2022</Template>
  <TotalTime>5587</TotalTime>
  <Words>778</Words>
  <Application>Microsoft Office PowerPoint</Application>
  <PresentationFormat>On-screen Show (16:9)</PresentationFormat>
  <Paragraphs>70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 Light</vt:lpstr>
      <vt:lpstr>Arial</vt:lpstr>
      <vt:lpstr>Calibri</vt:lpstr>
      <vt:lpstr>Office Theme</vt:lpstr>
      <vt:lpstr>Toolkit for Nonprofits  </vt:lpstr>
      <vt:lpstr>Let’s Make Spring2ACTion a Success!</vt:lpstr>
      <vt:lpstr>2023 Timeline</vt:lpstr>
      <vt:lpstr>Giving Instructions for Donors</vt:lpstr>
      <vt:lpstr>Social Media Tips</vt:lpstr>
      <vt:lpstr>Social Media Content</vt:lpstr>
      <vt:lpstr>Social Media Content</vt:lpstr>
      <vt:lpstr>Sample Video Script and Prompts for Supporters</vt:lpstr>
      <vt:lpstr>Key Resources and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Plan</dc:title>
  <dc:creator>Brandi Yee</dc:creator>
  <cp:lastModifiedBy>Brandi Yee</cp:lastModifiedBy>
  <cp:revision>53</cp:revision>
  <dcterms:modified xsi:type="dcterms:W3CDTF">2023-04-18T20:41:58Z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0x01010043C014995AE9D545A49D7D2A5D9E1542</vt:lpwstr>
  </property>
</Properties>
</file>