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70" r:id="rId3"/>
    <p:sldId id="345" r:id="rId4"/>
    <p:sldId id="357" r:id="rId5"/>
    <p:sldId id="358" r:id="rId6"/>
    <p:sldId id="326" r:id="rId7"/>
    <p:sldId id="327" r:id="rId8"/>
    <p:sldId id="359" r:id="rId9"/>
    <p:sldId id="347" r:id="rId10"/>
    <p:sldId id="356" r:id="rId11"/>
    <p:sldId id="349" r:id="rId12"/>
    <p:sldId id="330" r:id="rId13"/>
    <p:sldId id="354" r:id="rId14"/>
    <p:sldId id="355" r:id="rId15"/>
    <p:sldId id="316" r:id="rId16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manda Anaya" initials="AA" lastIdx="32" clrIdx="0">
    <p:extLst>
      <p:ext uri="{19B8F6BF-5375-455C-9EA6-DF929625EA0E}">
        <p15:presenceInfo xmlns:p15="http://schemas.microsoft.com/office/powerpoint/2012/main" userId="S-1-5-21-4072396104-4286139326-199813403-1111" providerId="AD"/>
      </p:ext>
    </p:extLst>
  </p:cmAuthor>
  <p:cmAuthor id="2" name="Steven Gaede" initials="SG" lastIdx="2" clrIdx="1">
    <p:extLst>
      <p:ext uri="{19B8F6BF-5375-455C-9EA6-DF929625EA0E}">
        <p15:presenceInfo xmlns:p15="http://schemas.microsoft.com/office/powerpoint/2012/main" userId="S-1-5-21-4072396104-4286139326-199813403-1119" providerId="AD"/>
      </p:ext>
    </p:extLst>
  </p:cmAuthor>
  <p:cmAuthor id="3" name="Julie Bell" initials="JB" lastIdx="4" clrIdx="2">
    <p:extLst>
      <p:ext uri="{19B8F6BF-5375-455C-9EA6-DF929625EA0E}">
        <p15:presenceInfo xmlns:p15="http://schemas.microsoft.com/office/powerpoint/2012/main" userId="Julie Bell" providerId="None"/>
      </p:ext>
    </p:extLst>
  </p:cmAuthor>
  <p:cmAuthor id="4" name="Madison Carter" initials="MC" lastIdx="1" clrIdx="3">
    <p:extLst>
      <p:ext uri="{19B8F6BF-5375-455C-9EA6-DF929625EA0E}">
        <p15:presenceInfo xmlns:p15="http://schemas.microsoft.com/office/powerpoint/2012/main" userId="S::madison@provconsult.com::20d7d56e-3785-43e4-a4d5-e24042a5c38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46" autoAdjust="0"/>
    <p:restoredTop sz="71194" autoAdjust="0"/>
  </p:normalViewPr>
  <p:slideViewPr>
    <p:cSldViewPr snapToGrid="0">
      <p:cViewPr varScale="1">
        <p:scale>
          <a:sx n="61" d="100"/>
          <a:sy n="61" d="100"/>
        </p:scale>
        <p:origin x="1834" y="5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7-28T22:25:24.30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7-07-28T22:25:24.307"/>
    </inkml:context>
    <inkml:brush xml:id="br0">
      <inkml:brushProperty name="width" value="0.06667" units="cm"/>
      <inkml:brushProperty name="height" value="0.06667" units="cm"/>
      <inkml:brushProperty name="color" value="#FFFFFF"/>
      <inkml:brushProperty name="ignorePressure" value="1"/>
    </inkml:brush>
  </inkml:definitions>
  <inkml:trace contextRef="#ctx0" brushRef="#br0">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756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indent="0">
              <a:buFontTx/>
              <a:buNone/>
            </a:pPr>
            <a:r>
              <a:rPr lang="en-US" baseline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40019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75170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3108195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3079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Get all your ideas on paper. We’re not trying to pinpoint on our winner here, we just want to create as many possible ideas as possible.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Once we’ve brainstormed we can start thinking of how our goals pertain to these ideas to narrow down our list.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Visuals: People respond the best to photos and videos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Excessive text: People aren’t on FB to read mountains of text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Proofread: Don’t want to pay for ads that have spelling or grammatical errors!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Set it and DON’T forget it: You want to stay up to date on and consider how you can improve your content.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3973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482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/>
              <a:t>Free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“By having all your Facebook information in one place, your business maintains control of your Facebook assets, and securely manages user access to the right people and right credit lines.” – Facebook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dirty="0"/>
              <a:t>(Facebook) You should use Business Manager if:</a:t>
            </a:r>
          </a:p>
          <a:p>
            <a:r>
              <a:rPr lang="en-US" dirty="0"/>
              <a:t>	- You have more than 1 person working on your Facebook and/or Instagram marketing</a:t>
            </a:r>
          </a:p>
          <a:p>
            <a:r>
              <a:rPr lang="en-US" dirty="0"/>
              <a:t>	- You need to manage multiple Facebook or Instagram assets such as Facebook Pages, ad accounts, or app </a:t>
            </a:r>
          </a:p>
          <a:p>
            <a:r>
              <a:rPr lang="en-US" dirty="0"/>
              <a:t>	- You use a vendor to help create, run, or manage your Pages or ads, but want your business to maintain ownership of all 	Pages, ad accounts, and assets</a:t>
            </a:r>
          </a:p>
          <a:p>
            <a:r>
              <a:rPr lang="en-US" dirty="0"/>
              <a:t>	- You want control over access and permissions to your assets without attributing ownership to individuals who assist your 	business operations</a:t>
            </a:r>
          </a:p>
          <a:p>
            <a:r>
              <a:rPr lang="en-US" dirty="0"/>
              <a:t>	- You want to request access to other pages, ad accounts, and apps, or share your pages, ads accounts, and apps with other 	agencies</a:t>
            </a:r>
          </a:p>
          <a:p>
            <a:pPr marL="171450" marR="0" lvl="0" indent="-17145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83385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Did you know you can schedule social media posts straight from your Facebook? </a:t>
            </a:r>
          </a:p>
          <a:p>
            <a:r>
              <a:rPr lang="en-US" dirty="0"/>
              <a:t>Click More &gt; Publishing tools &gt; Scheduled Posts &gt; + Create </a:t>
            </a:r>
          </a:p>
        </p:txBody>
      </p:sp>
    </p:spTree>
    <p:extLst>
      <p:ext uri="{BB962C8B-B14F-4D97-AF65-F5344CB8AC3E}">
        <p14:creationId xmlns:p14="http://schemas.microsoft.com/office/powerpoint/2010/main" val="587778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153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85800" y="1122362"/>
            <a:ext cx="77724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/>
          </p:cNvSpPr>
          <p:nvPr>
            <p:ph type="title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2" name="Shape 102"/>
          <p:cNvSpPr>
            <a:spLocks noGrp="1"/>
          </p:cNvSpPr>
          <p:nvPr>
            <p:ph type="body" idx="1"/>
          </p:nvPr>
        </p:nvSpPr>
        <p:spPr>
          <a:xfrm>
            <a:off x="628650" y="365125"/>
            <a:ext cx="5800725" cy="58118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xfrm>
            <a:off x="623887" y="1709739"/>
            <a:ext cx="7886701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623887" y="4589464"/>
            <a:ext cx="7886701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/>
            </a:lvl1pPr>
            <a:lvl2pPr marL="0" indent="457200">
              <a:buSzTx/>
              <a:buFontTx/>
              <a:buNone/>
              <a:defRPr sz="2400"/>
            </a:lvl2pPr>
            <a:lvl3pPr marL="0" indent="914400">
              <a:buSzTx/>
              <a:buFontTx/>
              <a:buNone/>
              <a:defRPr sz="2400"/>
            </a:lvl3pPr>
            <a:lvl4pPr marL="0" indent="1371600">
              <a:buSzTx/>
              <a:buFontTx/>
              <a:buNone/>
              <a:defRPr sz="2400"/>
            </a:lvl4pPr>
            <a:lvl5pPr marL="0" indent="1828800">
              <a:buSzTx/>
              <a:buFontTx/>
              <a:buNone/>
              <a:defRPr sz="2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9" name="Shape 39"/>
          <p:cNvSpPr>
            <a:spLocks noGrp="1"/>
          </p:cNvSpPr>
          <p:nvPr>
            <p:ph type="body" sz="half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hape 4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1" cy="1325564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Shape 48"/>
          <p:cNvSpPr>
            <a:spLocks noGrp="1"/>
          </p:cNvSpPr>
          <p:nvPr>
            <p:ph type="body" sz="quarter" idx="1"/>
          </p:nvPr>
        </p:nvSpPr>
        <p:spPr>
          <a:xfrm>
            <a:off x="629841" y="1681163"/>
            <a:ext cx="3868341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Shape 49"/>
          <p:cNvSpPr>
            <a:spLocks noGrp="1"/>
          </p:cNvSpPr>
          <p:nvPr>
            <p:ph type="body" sz="quarter" idx="13"/>
          </p:nvPr>
        </p:nvSpPr>
        <p:spPr>
          <a:xfrm>
            <a:off x="4629150" y="1681163"/>
            <a:ext cx="3887392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sz="half" idx="1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sz="quarter" idx="13"/>
          </p:nvPr>
        </p:nvSpPr>
        <p:spPr>
          <a:xfrm>
            <a:off x="629840" y="2057400"/>
            <a:ext cx="2949180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Title Text</a:t>
            </a:r>
          </a:p>
        </p:txBody>
      </p:sp>
      <p:sp>
        <p:nvSpPr>
          <p:cNvPr id="83" name="Shape 83"/>
          <p:cNvSpPr>
            <a:spLocks noGrp="1"/>
          </p:cNvSpPr>
          <p:nvPr>
            <p:ph type="pic" sz="half" idx="13"/>
          </p:nvPr>
        </p:nvSpPr>
        <p:spPr>
          <a:xfrm>
            <a:off x="3887391" y="987425"/>
            <a:ext cx="4629151" cy="4873626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body" sz="quarter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hape 8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93" name="Shape 9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hape 9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251368" y="6404294"/>
            <a:ext cx="263983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6" r:id="rId7"/>
    <p:sldLayoutId id="2147483657" r:id="rId8"/>
    <p:sldLayoutId id="2147483658" r:id="rId9"/>
    <p:sldLayoutId id="2147483659" r:id="rId10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jfif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customXml" Target="../ink/ink2.xml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095967-25C2-4EBE-B45E-E069DF049346}"/>
              </a:ext>
            </a:extLst>
          </p:cNvPr>
          <p:cNvSpPr txBox="1"/>
          <p:nvPr/>
        </p:nvSpPr>
        <p:spPr>
          <a:xfrm>
            <a:off x="602671" y="5051791"/>
            <a:ext cx="793865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>
                <a:ln>
                  <a:noFill/>
                </a:ln>
                <a:solidFill>
                  <a:srgbClr val="1A355D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REDEFINING COMMUNICATIONS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5DD810EE-2611-4028-9A62-DF33D14EB8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900" y="1055987"/>
            <a:ext cx="7220197" cy="399580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D1ACA-77C4-44C8-A3C0-6E7049B9C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DA9EAF00-98B0-4F6F-967D-033E30DC5E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842962"/>
            <a:ext cx="7315200" cy="5172075"/>
          </a:xfrm>
          <a:prstGeom prst="rect">
            <a:avLst/>
          </a:prstGeom>
        </p:spPr>
      </p:pic>
      <p:pic>
        <p:nvPicPr>
          <p:cNvPr id="6" name="Picture 5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375783C8-6FC0-4A74-AB81-819F2DA7C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8" t="4110" r="4803" b="3972"/>
          <a:stretch/>
        </p:blipFill>
        <p:spPr>
          <a:xfrm rot="5400000">
            <a:off x="1111651" y="-1111652"/>
            <a:ext cx="6920695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9771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927D-DC0E-4544-9335-B3378048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32803"/>
            <a:ext cx="7772400" cy="992394"/>
          </a:xfrm>
        </p:spPr>
        <p:txBody>
          <a:bodyPr/>
          <a:lstStyle/>
          <a:p>
            <a:r>
              <a:rPr lang="en-US" dirty="0">
                <a:solidFill>
                  <a:srgbClr val="1A355D"/>
                </a:solidFill>
                <a:latin typeface="Nexa Bold" panose="02000000000000000000" pitchFamily="50" charset="0"/>
              </a:rPr>
              <a:t>Activity Time!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6B1D5-2CEB-47DE-84C4-7DD15C80114F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51FC1-3DB9-4309-9301-AD34CCB5595A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051437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D1B356-1FA9-4904-BCA7-50CE3375BA6B}"/>
              </a:ext>
            </a:extLst>
          </p:cNvPr>
          <p:cNvSpPr txBox="1"/>
          <p:nvPr/>
        </p:nvSpPr>
        <p:spPr>
          <a:xfrm>
            <a:off x="794419" y="23006"/>
            <a:ext cx="6117021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4400" b="1" dirty="0">
                <a:latin typeface="Nexa Bold" panose="02000000000000000000" pitchFamily="50" charset="0"/>
              </a:rPr>
              <a:t>Business Manager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AF3FDF-D6D8-4465-9AE3-C1324C9CAE7F}"/>
              </a:ext>
            </a:extLst>
          </p:cNvPr>
          <p:cNvSpPr txBox="1"/>
          <p:nvPr/>
        </p:nvSpPr>
        <p:spPr>
          <a:xfrm>
            <a:off x="94593" y="1731567"/>
            <a:ext cx="6117021" cy="3108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Easy access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Maintain control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Add ad accounts</a:t>
            </a: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457200" marR="0" indent="-45720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No cost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9D254-16F9-4968-B745-EB806D9F3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606" y="1464089"/>
            <a:ext cx="4342344" cy="39298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DEE2DC-3CC6-4E20-8957-4B623C233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407" y="1476375"/>
            <a:ext cx="5334000" cy="3905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D89DF3A-ACEB-4E79-A46C-FEB7B5BE7B8B}"/>
              </a:ext>
            </a:extLst>
          </p:cNvPr>
          <p:cNvSpPr txBox="1"/>
          <p:nvPr/>
        </p:nvSpPr>
        <p:spPr>
          <a:xfrm>
            <a:off x="974588" y="5603892"/>
            <a:ext cx="719482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Go to business.facebook.com</a:t>
            </a: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 </a:t>
            </a: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to learn more!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C349724-E65A-4749-9512-2A391A2BD7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612" y="125936"/>
            <a:ext cx="563580" cy="563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6D8F97D-F51E-4F5C-A96D-E2AFA4A4F7F5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CC7E766-D8B2-44E0-BCA6-AA2339B47381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881500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F95DE-BC34-4A08-B959-FB8F20CC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645" y="-118753"/>
            <a:ext cx="7886700" cy="1325564"/>
          </a:xfrm>
        </p:spPr>
        <p:txBody>
          <a:bodyPr/>
          <a:lstStyle/>
          <a:p>
            <a:r>
              <a:rPr lang="en-US" dirty="0">
                <a:latin typeface="Nexa Bold" panose="02000000000000000000" pitchFamily="50" charset="0"/>
              </a:rPr>
              <a:t>Scheduling content </a:t>
            </a:r>
          </a:p>
        </p:txBody>
      </p:sp>
      <p:pic>
        <p:nvPicPr>
          <p:cNvPr id="3" name="(7) Providence Strategic Consulting, Inc. - Home - Google Chrome 2020-03-06 15-16-14">
            <a:hlinkClick r:id="" action="ppaction://media"/>
            <a:extLst>
              <a:ext uri="{FF2B5EF4-FFF2-40B4-BE49-F238E27FC236}">
                <a16:creationId xmlns:a16="http://schemas.microsoft.com/office/drawing/2014/main" id="{55DA9607-6279-4522-9FFD-B94AE4008A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87" end="2920.3125"/>
                </p14:media>
              </p:ext>
            </p:extLst>
          </p:nvPr>
        </p:nvPicPr>
        <p:blipFill rotWithShape="1">
          <a:blip r:embed="rId5"/>
          <a:srcRect l="-23000" t="10610" r="23000" b="-10610"/>
          <a:stretch/>
        </p:blipFill>
        <p:spPr>
          <a:xfrm>
            <a:off x="-1141219" y="1206811"/>
            <a:ext cx="9144000" cy="49911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16343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ndible (9 unread) - Google Chrome 2020-03-06 14-59-36">
            <a:hlinkClick r:id="" action="ppaction://media"/>
            <a:extLst>
              <a:ext uri="{FF2B5EF4-FFF2-40B4-BE49-F238E27FC236}">
                <a16:creationId xmlns:a16="http://schemas.microsoft.com/office/drawing/2014/main" id="{72968BFA-16E5-45AC-AEEB-F6E7CB87B10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97" end="3447.7333"/>
                </p14:media>
              </p:ext>
            </p:extLst>
          </p:nvPr>
        </p:nvPicPr>
        <p:blipFill rotWithShape="1">
          <a:blip r:embed="rId5"/>
          <a:srcRect t="6901" b="-4578"/>
          <a:stretch>
            <a:fillRect/>
          </a:stretch>
        </p:blipFill>
        <p:spPr>
          <a:xfrm>
            <a:off x="249382" y="1193812"/>
            <a:ext cx="7133316" cy="384048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00B8978-90EF-4567-8D58-164B8786596A}"/>
              </a:ext>
            </a:extLst>
          </p:cNvPr>
          <p:cNvSpPr txBox="1">
            <a:spLocks/>
          </p:cNvSpPr>
          <p:nvPr/>
        </p:nvSpPr>
        <p:spPr>
          <a:xfrm>
            <a:off x="148070" y="-309883"/>
            <a:ext cx="8877177" cy="13537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b">
            <a:normAutofit fontScale="92500"/>
          </a:bodyPr>
          <a:lstStyle>
            <a:lvl1pPr marL="0" marR="0" indent="0" algn="ctr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 Light"/>
                <a:ea typeface="Calibri Light"/>
                <a:cs typeface="Calibri Light"/>
                <a:sym typeface="Calibri Light"/>
              </a:defRPr>
            </a:lvl9pPr>
          </a:lstStyle>
          <a:p>
            <a:pPr hangingPunct="1"/>
            <a:r>
              <a:rPr lang="en-US" dirty="0">
                <a:latin typeface="Nexa Bold" panose="02000000000000000000" pitchFamily="50" charset="0"/>
              </a:rPr>
              <a:t>3</a:t>
            </a:r>
            <a:r>
              <a:rPr lang="en-US" baseline="30000" dirty="0">
                <a:latin typeface="Nexa Bold" panose="02000000000000000000" pitchFamily="50" charset="0"/>
              </a:rPr>
              <a:t>rd</a:t>
            </a:r>
            <a:r>
              <a:rPr lang="en-US" dirty="0">
                <a:latin typeface="Nexa Bold" panose="02000000000000000000" pitchFamily="50" charset="0"/>
              </a:rPr>
              <a:t> Party Scheduling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EC0DDE-E967-4DC0-84F3-068B845C35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912" y="1193812"/>
            <a:ext cx="1456706" cy="14567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9E1A18-73F5-4673-A02F-6E4EBFEBD76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2650518"/>
            <a:ext cx="1353787" cy="1353787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F934CB2-19B9-41CE-AB98-0B1BC5F65E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831" y="4397828"/>
            <a:ext cx="1353787" cy="135378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42D7AB-4ADC-4064-B642-80E07C78E8A4}"/>
              </a:ext>
            </a:extLst>
          </p:cNvPr>
          <p:cNvSpPr txBox="1"/>
          <p:nvPr/>
        </p:nvSpPr>
        <p:spPr>
          <a:xfrm>
            <a:off x="470544" y="4734838"/>
            <a:ext cx="6690992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Sendible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Hootsuite, </a:t>
            </a:r>
            <a:r>
              <a:rPr kumimoji="0" lang="en-US" sz="40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eClincher</a:t>
            </a:r>
            <a:r>
              <a:rPr kumimoji="0" lang="en-US" sz="4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, Sprout Social, Buffer, Later, etc.</a:t>
            </a:r>
          </a:p>
        </p:txBody>
      </p:sp>
    </p:spTree>
    <p:extLst>
      <p:ext uri="{BB962C8B-B14F-4D97-AF65-F5344CB8AC3E}">
        <p14:creationId xmlns:p14="http://schemas.microsoft.com/office/powerpoint/2010/main" val="415553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1763FA-5D4A-44A8-9090-06C30B8D1DAF}"/>
              </a:ext>
            </a:extLst>
          </p:cNvPr>
          <p:cNvSpPr txBox="1"/>
          <p:nvPr/>
        </p:nvSpPr>
        <p:spPr>
          <a:xfrm>
            <a:off x="561561" y="0"/>
            <a:ext cx="802087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EE4242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Questions?</a:t>
            </a: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26C489-40C7-4650-81BA-F100AA4AFEC9}"/>
              </a:ext>
            </a:extLst>
          </p:cNvPr>
          <p:cNvSpPr txBox="1"/>
          <p:nvPr/>
        </p:nvSpPr>
        <p:spPr>
          <a:xfrm>
            <a:off x="477603" y="5266055"/>
            <a:ext cx="8020878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1A355D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Thank you for having us!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81D7476-1D98-4B22-9AB8-34973F429A1A}"/>
              </a:ext>
            </a:extLst>
          </p:cNvPr>
          <p:cNvGrpSpPr/>
          <p:nvPr/>
        </p:nvGrpSpPr>
        <p:grpSpPr>
          <a:xfrm>
            <a:off x="379206" y="1778017"/>
            <a:ext cx="8385588" cy="3301965"/>
            <a:chOff x="196851" y="1764210"/>
            <a:chExt cx="8385588" cy="33019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E9C31B7-E152-4077-862C-6EE874F97410}"/>
                </a:ext>
              </a:extLst>
            </p:cNvPr>
            <p:cNvSpPr txBox="1"/>
            <p:nvPr/>
          </p:nvSpPr>
          <p:spPr>
            <a:xfrm>
              <a:off x="257752" y="4758400"/>
              <a:ext cx="2286001" cy="307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0" marR="0" indent="0" algn="ctr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400" b="1" i="0" u="none" strike="noStrike" cap="none" spc="0" normalizeH="0" baseline="0" dirty="0">
                  <a:ln>
                    <a:noFill/>
                  </a:ln>
                  <a:solidFill>
                    <a:srgbClr val="1A355D"/>
                  </a:solidFill>
                  <a:effectLst/>
                  <a:uFillTx/>
                  <a:latin typeface="Nexa Bold" panose="02000000000000000000" pitchFamily="50" charset="0"/>
                  <a:sym typeface="Calibri"/>
                </a:rPr>
                <a:t>Madison Carter</a:t>
              </a:r>
            </a:p>
          </p:txBody>
        </p:sp>
        <p:pic>
          <p:nvPicPr>
            <p:cNvPr id="14" name="Picture 13" descr="A person standing in front of a brick building&#10;&#10;Description automatically generated">
              <a:extLst>
                <a:ext uri="{FF2B5EF4-FFF2-40B4-BE49-F238E27FC236}">
                  <a16:creationId xmlns:a16="http://schemas.microsoft.com/office/drawing/2014/main" id="{10C81E7A-8884-41CF-B14D-7413DF960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51" y="1764210"/>
              <a:ext cx="2407802" cy="3009752"/>
            </a:xfrm>
            <a:prstGeom prst="rect">
              <a:avLst/>
            </a:prstGeom>
          </p:spPr>
        </p:pic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75631C3-511B-4654-B8CF-8B92C440A6DF}"/>
                </a:ext>
              </a:extLst>
            </p:cNvPr>
            <p:cNvGrpSpPr/>
            <p:nvPr/>
          </p:nvGrpSpPr>
          <p:grpSpPr>
            <a:xfrm>
              <a:off x="2706322" y="1864983"/>
              <a:ext cx="5876117" cy="2808206"/>
              <a:chOff x="2706322" y="2095986"/>
              <a:chExt cx="5876117" cy="2808206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97069754-AEBA-4685-B6F7-55BC876003F6}"/>
                  </a:ext>
                </a:extLst>
              </p:cNvPr>
              <p:cNvGrpSpPr/>
              <p:nvPr/>
            </p:nvGrpSpPr>
            <p:grpSpPr>
              <a:xfrm>
                <a:off x="2706322" y="2095986"/>
                <a:ext cx="5876117" cy="2346199"/>
                <a:chOff x="3164986" y="1373140"/>
                <a:chExt cx="7641559" cy="3051100"/>
              </a:xfrm>
            </p:grpSpPr>
            <p:pic>
              <p:nvPicPr>
                <p:cNvPr id="3" name="Picture 2" descr="A close up of a sign&#10;&#10;Description automatically generated">
                  <a:extLst>
                    <a:ext uri="{FF2B5EF4-FFF2-40B4-BE49-F238E27FC236}">
                      <a16:creationId xmlns:a16="http://schemas.microsoft.com/office/drawing/2014/main" id="{3F23483D-9CE6-4F60-9CF9-E8F8E4E769D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4986" y="2085373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7" name="Picture 6" descr="A picture containing ax&#10;&#10;Description automatically generated">
                  <a:extLst>
                    <a:ext uri="{FF2B5EF4-FFF2-40B4-BE49-F238E27FC236}">
                      <a16:creationId xmlns:a16="http://schemas.microsoft.com/office/drawing/2014/main" id="{97BC40C6-4309-45DD-B8FD-3CAA2766AA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4986" y="2797606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picture containing drawing, game&#10;&#10;Description automatically generated">
                  <a:extLst>
                    <a:ext uri="{FF2B5EF4-FFF2-40B4-BE49-F238E27FC236}">
                      <a16:creationId xmlns:a16="http://schemas.microsoft.com/office/drawing/2014/main" id="{A57DE4CD-0D2A-4582-B41A-4F1282971F9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4986" y="1373140"/>
                  <a:ext cx="914400" cy="914400"/>
                </a:xfrm>
                <a:prstGeom prst="rect">
                  <a:avLst/>
                </a:prstGeom>
              </p:spPr>
            </p:pic>
            <p:pic>
              <p:nvPicPr>
                <p:cNvPr id="12" name="Picture 11" descr="A picture containing drawing&#10;&#10;Description automatically generated">
                  <a:extLst>
                    <a:ext uri="{FF2B5EF4-FFF2-40B4-BE49-F238E27FC236}">
                      <a16:creationId xmlns:a16="http://schemas.microsoft.com/office/drawing/2014/main" id="{E4B09F10-DF5F-4DAF-93FB-2F77734E48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64986" y="3509840"/>
                  <a:ext cx="914400" cy="914400"/>
                </a:xfrm>
                <a:prstGeom prst="rect">
                  <a:avLst/>
                </a:prstGeom>
              </p:spPr>
            </p:pic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269D550-B16D-44AE-81A7-5AE1A5E6E9DA}"/>
                    </a:ext>
                  </a:extLst>
                </p:cNvPr>
                <p:cNvSpPr txBox="1"/>
                <p:nvPr/>
              </p:nvSpPr>
              <p:spPr>
                <a:xfrm>
                  <a:off x="4079386" y="1599508"/>
                  <a:ext cx="3158225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1" i="0" u="none" strike="noStrike" cap="none" spc="0" normalizeH="0" baseline="0" dirty="0">
                      <a:ln>
                        <a:noFill/>
                      </a:ln>
                      <a:solidFill>
                        <a:srgbClr val="1A355D"/>
                      </a:solidFill>
                      <a:effectLst/>
                      <a:uFillTx/>
                      <a:latin typeface="Nexa Bold" panose="02000000000000000000" pitchFamily="50" charset="0"/>
                      <a:sym typeface="Calibri"/>
                    </a:rPr>
                    <a:t>@</a:t>
                  </a:r>
                  <a:r>
                    <a:rPr kumimoji="0" lang="en-US" sz="2400" b="1" i="0" u="none" strike="noStrike" cap="none" spc="0" normalizeH="0" baseline="0" dirty="0" err="1">
                      <a:ln>
                        <a:noFill/>
                      </a:ln>
                      <a:solidFill>
                        <a:srgbClr val="1A355D"/>
                      </a:solidFill>
                      <a:effectLst/>
                      <a:uFillTx/>
                      <a:latin typeface="Nexa Bold" panose="02000000000000000000" pitchFamily="50" charset="0"/>
                      <a:sym typeface="Calibri"/>
                    </a:rPr>
                    <a:t>provconsult</a:t>
                  </a:r>
                  <a:endParaRPr kumimoji="0" lang="en-US" sz="2400" b="1" i="0" u="none" strike="noStrike" cap="none" spc="0" normalizeH="0" baseline="0" dirty="0">
                    <a:ln>
                      <a:noFill/>
                    </a:ln>
                    <a:solidFill>
                      <a:srgbClr val="1A355D"/>
                    </a:solidFill>
                    <a:effectLst/>
                    <a:uFillTx/>
                    <a:latin typeface="Nexa Bold" panose="02000000000000000000" pitchFamily="50" charset="0"/>
                    <a:sym typeface="Calibri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76975151-0B51-496A-AD59-46B9283577CA}"/>
                    </a:ext>
                  </a:extLst>
                </p:cNvPr>
                <p:cNvSpPr txBox="1"/>
                <p:nvPr/>
              </p:nvSpPr>
              <p:spPr>
                <a:xfrm>
                  <a:off x="4079386" y="2311741"/>
                  <a:ext cx="6727159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1" i="0" u="none" strike="noStrike" cap="none" spc="0" normalizeH="0" baseline="0" dirty="0">
                      <a:ln>
                        <a:noFill/>
                      </a:ln>
                      <a:solidFill>
                        <a:srgbClr val="1A355D"/>
                      </a:solidFill>
                      <a:effectLst/>
                      <a:uFillTx/>
                      <a:latin typeface="Nexa Bold" panose="02000000000000000000" pitchFamily="50" charset="0"/>
                      <a:sym typeface="Calibri"/>
                    </a:rPr>
                    <a:t>Providence Strategic Consulting</a:t>
                  </a: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25A1ED7-B938-4461-AEE0-A05B09634342}"/>
                    </a:ext>
                  </a:extLst>
                </p:cNvPr>
                <p:cNvSpPr txBox="1"/>
                <p:nvPr/>
              </p:nvSpPr>
              <p:spPr>
                <a:xfrm>
                  <a:off x="4079386" y="2999772"/>
                  <a:ext cx="6727159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1" i="0" u="none" strike="noStrike" cap="none" spc="0" normalizeH="0" baseline="0" dirty="0">
                      <a:ln>
                        <a:noFill/>
                      </a:ln>
                      <a:solidFill>
                        <a:srgbClr val="1A355D"/>
                      </a:solidFill>
                      <a:effectLst/>
                      <a:uFillTx/>
                      <a:latin typeface="Nexa Bold" panose="02000000000000000000" pitchFamily="50" charset="0"/>
                      <a:sym typeface="Calibri"/>
                    </a:rPr>
                    <a:t>@</a:t>
                  </a:r>
                  <a:r>
                    <a:rPr kumimoji="0" lang="en-US" sz="2400" b="1" i="0" u="none" strike="noStrike" cap="none" spc="0" normalizeH="0" baseline="0" dirty="0" err="1">
                      <a:ln>
                        <a:noFill/>
                      </a:ln>
                      <a:solidFill>
                        <a:srgbClr val="1A355D"/>
                      </a:solidFill>
                      <a:effectLst/>
                      <a:uFillTx/>
                      <a:latin typeface="Nexa Bold" panose="02000000000000000000" pitchFamily="50" charset="0"/>
                      <a:sym typeface="Calibri"/>
                    </a:rPr>
                    <a:t>prov_consulting</a:t>
                  </a:r>
                  <a:endParaRPr kumimoji="0" lang="en-US" sz="2400" b="1" i="0" u="none" strike="noStrike" cap="none" spc="0" normalizeH="0" baseline="0" dirty="0">
                    <a:ln>
                      <a:noFill/>
                    </a:ln>
                    <a:solidFill>
                      <a:srgbClr val="1A355D"/>
                    </a:solidFill>
                    <a:effectLst/>
                    <a:uFillTx/>
                    <a:latin typeface="Nexa Bold" panose="02000000000000000000" pitchFamily="50" charset="0"/>
                    <a:sym typeface="Calibri"/>
                  </a:endParaRP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D8AC30C5-EAD5-4B42-9B38-140C647A31F4}"/>
                    </a:ext>
                  </a:extLst>
                </p:cNvPr>
                <p:cNvSpPr txBox="1"/>
                <p:nvPr/>
              </p:nvSpPr>
              <p:spPr>
                <a:xfrm>
                  <a:off x="4079386" y="3736208"/>
                  <a:ext cx="3158225" cy="46166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45719" tIns="45719" rIns="45719" bIns="45719" numCol="1" spcCol="38100" rtlCol="0" anchor="t">
                  <a:spAutoFit/>
                </a:bodyPr>
                <a:lstStyle/>
                <a:p>
                  <a:pPr marL="0" marR="0" indent="0" defTabSz="4572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2400" b="1" i="0" u="none" strike="noStrike" cap="none" spc="0" normalizeH="0" baseline="0" dirty="0">
                      <a:ln>
                        <a:noFill/>
                      </a:ln>
                      <a:solidFill>
                        <a:srgbClr val="1A355D"/>
                      </a:solidFill>
                      <a:effectLst/>
                      <a:uFillTx/>
                      <a:latin typeface="Nexa Bold" panose="02000000000000000000" pitchFamily="50" charset="0"/>
                      <a:sym typeface="Calibri"/>
                    </a:rPr>
                    <a:t>@</a:t>
                  </a:r>
                  <a:r>
                    <a:rPr kumimoji="0" lang="en-US" sz="2400" b="1" i="0" u="none" strike="noStrike" cap="none" spc="0" normalizeH="0" baseline="0" dirty="0" err="1">
                      <a:ln>
                        <a:noFill/>
                      </a:ln>
                      <a:solidFill>
                        <a:srgbClr val="1A355D"/>
                      </a:solidFill>
                      <a:effectLst/>
                      <a:uFillTx/>
                      <a:latin typeface="Nexa Bold" panose="02000000000000000000" pitchFamily="50" charset="0"/>
                      <a:sym typeface="Calibri"/>
                    </a:rPr>
                    <a:t>provconsult</a:t>
                  </a:r>
                  <a:endParaRPr kumimoji="0" lang="en-US" sz="2400" b="1" i="0" u="none" strike="noStrike" cap="none" spc="0" normalizeH="0" baseline="0" dirty="0">
                    <a:ln>
                      <a:noFill/>
                    </a:ln>
                    <a:solidFill>
                      <a:srgbClr val="1A355D"/>
                    </a:solidFill>
                    <a:effectLst/>
                    <a:uFillTx/>
                    <a:latin typeface="Nexa Bold" panose="02000000000000000000" pitchFamily="50" charset="0"/>
                    <a:sym typeface="Calibri"/>
                  </a:endParaRPr>
                </a:p>
              </p:txBody>
            </p:sp>
          </p:grp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D5B01E8-B9B0-422E-9515-E856021C0CB8}"/>
                  </a:ext>
                </a:extLst>
              </p:cNvPr>
              <p:cNvSpPr txBox="1"/>
              <p:nvPr/>
            </p:nvSpPr>
            <p:spPr>
              <a:xfrm>
                <a:off x="3511136" y="4442529"/>
                <a:ext cx="4131364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spc="0" normalizeH="0" baseline="0" dirty="0">
                    <a:ln>
                      <a:noFill/>
                    </a:ln>
                    <a:solidFill>
                      <a:srgbClr val="1A355D"/>
                    </a:solidFill>
                    <a:effectLst/>
                    <a:uFillTx/>
                    <a:latin typeface="Nexa Bold" panose="02000000000000000000" pitchFamily="50" charset="0"/>
                    <a:sym typeface="Calibri"/>
                  </a:rPr>
                  <a:t>www.provconsult.com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2C199AF-9EAB-4EB9-909B-F516DCE2FFA6}"/>
                  </a:ext>
                </a:extLst>
              </p:cNvPr>
              <p:cNvSpPr txBox="1"/>
              <p:nvPr/>
            </p:nvSpPr>
            <p:spPr>
              <a:xfrm>
                <a:off x="2841169" y="4442185"/>
                <a:ext cx="433450" cy="461663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defTabSz="4572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400" b="1" i="0" u="none" strike="noStrike" cap="none" spc="0" normalizeH="0" baseline="0" dirty="0">
                    <a:ln>
                      <a:noFill/>
                    </a:ln>
                    <a:solidFill>
                      <a:srgbClr val="1A355D"/>
                    </a:solidFill>
                    <a:effectLst/>
                    <a:uFillTx/>
                    <a:latin typeface="Nexa Bold" panose="02000000000000000000" pitchFamily="50" charset="0"/>
                    <a:sym typeface="Calibri"/>
                  </a:rPr>
                  <a:t>W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4435778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F122B805-BC53-4569-814E-E17D00D805DB}"/>
              </a:ext>
            </a:extLst>
          </p:cNvPr>
          <p:cNvSpPr txBox="1"/>
          <p:nvPr/>
        </p:nvSpPr>
        <p:spPr>
          <a:xfrm>
            <a:off x="159770" y="143325"/>
            <a:ext cx="6438123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Objectives</a:t>
            </a:r>
            <a:r>
              <a:rPr kumimoji="0" lang="en-US" sz="4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 </a:t>
            </a:r>
            <a:r>
              <a:rPr lang="en-US" sz="4400" b="1" dirty="0">
                <a:latin typeface="Nexa Bold" panose="02000000000000000000" pitchFamily="50" charset="0"/>
              </a:rPr>
              <a:t>&amp;</a:t>
            </a:r>
            <a:r>
              <a:rPr kumimoji="0" lang="en-US" sz="4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 </a:t>
            </a: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Presenter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E99C7BC-BC6F-4272-B44A-8DA9045FB9BE}"/>
                  </a:ext>
                </a:extLst>
              </p14:cNvPr>
              <p14:cNvContentPartPr/>
              <p14:nvPr/>
            </p14:nvContentPartPr>
            <p14:xfrm>
              <a:off x="8457370" y="66531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E99C7BC-BC6F-4272-B44A-8DA9045FB9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45490" y="653431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3D0CC211-348F-43C3-9E1F-11D01300F5E3}"/>
              </a:ext>
            </a:extLst>
          </p:cNvPr>
          <p:cNvSpPr txBox="1"/>
          <p:nvPr/>
        </p:nvSpPr>
        <p:spPr>
          <a:xfrm>
            <a:off x="198047" y="2413339"/>
            <a:ext cx="5599134" cy="101566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Today, you will learn how to plan and schedule </a:t>
            </a:r>
          </a:p>
          <a:p>
            <a:pPr marR="0" algn="ctr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your content for Give Big Kern and beyond!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2E07C2-B3A8-4032-BF5A-F06C01BDD89E}"/>
              </a:ext>
            </a:extLst>
          </p:cNvPr>
          <p:cNvSpPr txBox="1"/>
          <p:nvPr/>
        </p:nvSpPr>
        <p:spPr>
          <a:xfrm>
            <a:off x="6268188" y="4489861"/>
            <a:ext cx="2286001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Madison Carter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 Project Manager</a:t>
            </a:r>
          </a:p>
        </p:txBody>
      </p:sp>
      <p:pic>
        <p:nvPicPr>
          <p:cNvPr id="4" name="Picture 3" descr="A person standing in front of a brick building&#10;&#10;Description automatically generated">
            <a:extLst>
              <a:ext uri="{FF2B5EF4-FFF2-40B4-BE49-F238E27FC236}">
                <a16:creationId xmlns:a16="http://schemas.microsoft.com/office/drawing/2014/main" id="{C169FA9E-67DD-40D4-80C2-8F8F102CB7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87" y="1106458"/>
            <a:ext cx="2663665" cy="33295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57E7F0D-FCD7-4D05-B976-50A24031CF4B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4FA6846-B218-4B0D-A7C2-163666201B2E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272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2623F76-354F-485D-8883-034EC030D3CC}"/>
              </a:ext>
            </a:extLst>
          </p:cNvPr>
          <p:cNvSpPr/>
          <p:nvPr/>
        </p:nvSpPr>
        <p:spPr>
          <a:xfrm>
            <a:off x="-92795" y="3429000"/>
            <a:ext cx="9367424" cy="2437410"/>
          </a:xfrm>
          <a:prstGeom prst="rect">
            <a:avLst/>
          </a:prstGeom>
          <a:solidFill>
            <a:srgbClr val="1A355D"/>
          </a:solid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22B805-BC53-4569-814E-E17D00D805DB}"/>
              </a:ext>
            </a:extLst>
          </p:cNvPr>
          <p:cNvSpPr txBox="1"/>
          <p:nvPr/>
        </p:nvSpPr>
        <p:spPr>
          <a:xfrm>
            <a:off x="120962" y="215559"/>
            <a:ext cx="6438123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ABOUT PROVIDENCE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9E99C7BC-BC6F-4272-B44A-8DA9045FB9BE}"/>
                  </a:ext>
                </a:extLst>
              </p14:cNvPr>
              <p14:cNvContentPartPr/>
              <p14:nvPr/>
            </p14:nvContentPartPr>
            <p14:xfrm>
              <a:off x="8457370" y="665311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9E99C7BC-BC6F-4272-B44A-8DA9045FB9B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45490" y="653431"/>
                <a:ext cx="24120" cy="2412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BD3DD2AF-2745-4AC7-96D9-CC9BC36DAA5B}"/>
              </a:ext>
            </a:extLst>
          </p:cNvPr>
          <p:cNvSpPr txBox="1"/>
          <p:nvPr/>
        </p:nvSpPr>
        <p:spPr>
          <a:xfrm>
            <a:off x="120962" y="1258602"/>
            <a:ext cx="8891689" cy="28007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Strategic communications firm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Public relations, public affairs, marketing and advertising, and government services.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15 years</a:t>
            </a:r>
            <a:r>
              <a:rPr kumimoji="0" lang="en-US" sz="28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 of experience in the Central Valley</a:t>
            </a:r>
            <a:endParaRPr lang="en-US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R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918663-9560-4253-8FCF-355E44EB58BB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8F2F36-45ED-4091-96FF-30D452EBE15C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11FDD13-A2AC-4A16-9249-F3733801F884}"/>
              </a:ext>
            </a:extLst>
          </p:cNvPr>
          <p:cNvGrpSpPr/>
          <p:nvPr/>
        </p:nvGrpSpPr>
        <p:grpSpPr>
          <a:xfrm>
            <a:off x="-41564" y="3515096"/>
            <a:ext cx="9227127" cy="2256951"/>
            <a:chOff x="-71250" y="3866769"/>
            <a:chExt cx="7343198" cy="1796143"/>
          </a:xfrm>
        </p:grpSpPr>
        <p:pic>
          <p:nvPicPr>
            <p:cNvPr id="8" name="Picture 7" descr="A group of people sitting at a table&#10;&#10;Description automatically generated">
              <a:extLst>
                <a:ext uri="{FF2B5EF4-FFF2-40B4-BE49-F238E27FC236}">
                  <a16:creationId xmlns:a16="http://schemas.microsoft.com/office/drawing/2014/main" id="{9415F4DA-456E-49B6-93F2-43808BF8E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34" r="10753"/>
            <a:stretch/>
          </p:blipFill>
          <p:spPr>
            <a:xfrm>
              <a:off x="-71250" y="3866769"/>
              <a:ext cx="2748004" cy="1794710"/>
            </a:xfrm>
            <a:prstGeom prst="rect">
              <a:avLst/>
            </a:prstGeom>
          </p:spPr>
        </p:pic>
        <p:pic>
          <p:nvPicPr>
            <p:cNvPr id="11" name="Picture 10" descr="A sign in front of a building&#10;&#10;Description automatically generated">
              <a:extLst>
                <a:ext uri="{FF2B5EF4-FFF2-40B4-BE49-F238E27FC236}">
                  <a16:creationId xmlns:a16="http://schemas.microsoft.com/office/drawing/2014/main" id="{DCF0E232-23C2-45BE-AD97-AA07D3B9C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7734" y="3866769"/>
              <a:ext cx="2694214" cy="179614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60B76B3-3023-4040-B2AF-9E3C4FF96A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31132" y="3866769"/>
              <a:ext cx="1792224" cy="17922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0445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927D-DC0E-4544-9335-B3378048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32803"/>
            <a:ext cx="7772400" cy="992394"/>
          </a:xfrm>
        </p:spPr>
        <p:txBody>
          <a:bodyPr/>
          <a:lstStyle/>
          <a:p>
            <a:r>
              <a:rPr lang="en-US" dirty="0">
                <a:solidFill>
                  <a:srgbClr val="1A355D"/>
                </a:solidFill>
                <a:latin typeface="Nexa Bold" panose="02000000000000000000" pitchFamily="50" charset="0"/>
              </a:rPr>
              <a:t>What about you?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6B1D5-2CEB-47DE-84C4-7DD15C80114F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51FC1-3DB9-4309-9301-AD34CCB5595A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0751137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927D-DC0E-4544-9335-B3378048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932803"/>
            <a:ext cx="7772400" cy="992394"/>
          </a:xfrm>
        </p:spPr>
        <p:txBody>
          <a:bodyPr/>
          <a:lstStyle/>
          <a:p>
            <a:r>
              <a:rPr lang="en-US" dirty="0">
                <a:solidFill>
                  <a:srgbClr val="1A355D"/>
                </a:solidFill>
                <a:latin typeface="Nexa Bold" panose="02000000000000000000" pitchFamily="50" charset="0"/>
              </a:rPr>
              <a:t>Pop Quiz!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6B1D5-2CEB-47DE-84C4-7DD15C80114F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51FC1-3DB9-4309-9301-AD34CCB5595A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8711148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1461" y="1036282"/>
            <a:ext cx="8708412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Facebook remains the most popular</a:t>
            </a:r>
            <a:r>
              <a:rPr kumimoji="0" lang="en-US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 social media platform </a:t>
            </a:r>
            <a:endParaRPr kumimoji="0" 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50577-A09D-42DE-ABDC-F081CA83130E}"/>
              </a:ext>
            </a:extLst>
          </p:cNvPr>
          <p:cNvSpPr txBox="1"/>
          <p:nvPr/>
        </p:nvSpPr>
        <p:spPr>
          <a:xfrm>
            <a:off x="609249" y="1467618"/>
            <a:ext cx="785308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By 2021, more than 3 billion people will be using social media (</a:t>
            </a:r>
            <a:r>
              <a:rPr kumimoji="0" lang="en-US" sz="18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InfluencerMarketingHub</a:t>
            </a:r>
            <a:r>
              <a:rPr kumimoji="0" lang="en-US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, 2020).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E370E-A9B4-432D-A8BE-C841992D1CA6}"/>
              </a:ext>
            </a:extLst>
          </p:cNvPr>
          <p:cNvSpPr txBox="1"/>
          <p:nvPr/>
        </p:nvSpPr>
        <p:spPr>
          <a:xfrm>
            <a:off x="221461" y="2331315"/>
            <a:ext cx="8628659" cy="3323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Facebook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Instagram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Twitter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LinkedIn</a:t>
            </a:r>
          </a:p>
          <a:p>
            <a:pPr marL="342900" marR="0" indent="-342900" algn="l" defTabSz="4572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</a:pPr>
            <a:r>
              <a:rPr lang="en-US" sz="2800" dirty="0" err="1">
                <a:latin typeface="Segoe UI" panose="020B0502040204020203" pitchFamily="34" charset="0"/>
                <a:cs typeface="Segoe UI" panose="020B0502040204020203" pitchFamily="34" charset="0"/>
              </a:rPr>
              <a:t>Tik</a:t>
            </a:r>
            <a:r>
              <a:rPr lang="en-US" sz="2800" dirty="0">
                <a:latin typeface="Segoe UI" panose="020B0502040204020203" pitchFamily="34" charset="0"/>
                <a:cs typeface="Segoe UI" panose="020B0502040204020203" pitchFamily="34" charset="0"/>
              </a:rPr>
              <a:t> Tok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70F433-5A21-4701-8FA2-23ECB745FD1C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0EC366-9550-485A-9BBA-0591956A5C4C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88E8BF-6A08-4115-A9C6-576D0CA553B5}"/>
              </a:ext>
            </a:extLst>
          </p:cNvPr>
          <p:cNvSpPr txBox="1"/>
          <p:nvPr/>
        </p:nvSpPr>
        <p:spPr>
          <a:xfrm>
            <a:off x="1208905" y="97115"/>
            <a:ext cx="672618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3600" dirty="0">
                <a:latin typeface="Nexa Bold" panose="02000000000000000000" pitchFamily="50" charset="0"/>
              </a:rPr>
              <a:t>Recap</a:t>
            </a:r>
            <a:endParaRPr kumimoji="0" lang="en-US" sz="3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62C9C97-4395-4C01-BB2E-3C16B499A97D}"/>
              </a:ext>
            </a:extLst>
          </p:cNvPr>
          <p:cNvCxnSpPr>
            <a:cxnSpLocks/>
          </p:cNvCxnSpPr>
          <p:nvPr/>
        </p:nvCxnSpPr>
        <p:spPr>
          <a:xfrm flipH="1">
            <a:off x="2465312" y="2766950"/>
            <a:ext cx="1323075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2412D6B-D4D0-4B52-A13B-DECBE6DE655E}"/>
              </a:ext>
            </a:extLst>
          </p:cNvPr>
          <p:cNvCxnSpPr>
            <a:cxnSpLocks/>
          </p:cNvCxnSpPr>
          <p:nvPr/>
        </p:nvCxnSpPr>
        <p:spPr>
          <a:xfrm flipH="1">
            <a:off x="2465311" y="3391394"/>
            <a:ext cx="1323075" cy="0"/>
          </a:xfrm>
          <a:prstGeom prst="straightConnector1">
            <a:avLst/>
          </a:prstGeom>
          <a:noFill/>
          <a:ln w="28575" cap="flat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24280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CB34F15-E40F-4D2B-AD59-66D351F1FB4E}"/>
              </a:ext>
            </a:extLst>
          </p:cNvPr>
          <p:cNvSpPr txBox="1"/>
          <p:nvPr/>
        </p:nvSpPr>
        <p:spPr>
          <a:xfrm>
            <a:off x="105102" y="25784"/>
            <a:ext cx="7172520" cy="7694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4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Nexa Bold" panose="02000000000000000000" pitchFamily="50" charset="0"/>
                <a:sym typeface="Calibri"/>
              </a:rPr>
              <a:t>Review: Content Creation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E08A35-6394-48EC-8805-594E02C472C6}"/>
              </a:ext>
            </a:extLst>
          </p:cNvPr>
          <p:cNvSpPr txBox="1"/>
          <p:nvPr/>
        </p:nvSpPr>
        <p:spPr>
          <a:xfrm>
            <a:off x="342610" y="1245821"/>
            <a:ext cx="7886990" cy="452431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Brainstorm: campaign objectives, tone</a:t>
            </a: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Create Goals: SMART</a:t>
            </a:r>
            <a:r>
              <a:rPr kumimoji="0" lang="en-US" sz="3200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 Goals	</a:t>
            </a: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lang="en-US" sz="32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marR="0" indent="-28575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Dos an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d Don’ts</a:t>
            </a:r>
          </a:p>
          <a:p>
            <a:pPr lvl="1" indent="0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	- Do: Visuals</a:t>
            </a:r>
          </a:p>
          <a:p>
            <a:pPr lvl="1" indent="0"/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	- Don’t: Excessive</a:t>
            </a:r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 text</a:t>
            </a:r>
          </a:p>
          <a:p>
            <a:pPr lvl="1" indent="0"/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Segoe UI" panose="020B0502040204020203" pitchFamily="34" charset="0"/>
                <a:cs typeface="Segoe UI" panose="020B0502040204020203" pitchFamily="34" charset="0"/>
                <a:sym typeface="Calibri"/>
              </a:rPr>
              <a:t>	- Do: Proofread</a:t>
            </a:r>
          </a:p>
          <a:p>
            <a:pPr lvl="1" indent="0"/>
            <a:r>
              <a:rPr lang="en-US" sz="3200" dirty="0">
                <a:latin typeface="Segoe UI" panose="020B0502040204020203" pitchFamily="34" charset="0"/>
                <a:cs typeface="Segoe UI" panose="020B0502040204020203" pitchFamily="34" charset="0"/>
              </a:rPr>
              <a:t>	- Don’t: Set it and forget it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Segoe UI" panose="020B0502040204020203" pitchFamily="34" charset="0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5BC1ABC-1655-4DE7-AAF5-F62CD3F9732D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2DE59A-5DE2-434E-893D-8F13E6C19998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3220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3927D-DC0E-4544-9335-B33780484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155333"/>
            <a:ext cx="7772400" cy="254733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1A355D"/>
                </a:solidFill>
                <a:latin typeface="Nexa Bold" panose="02000000000000000000" pitchFamily="50" charset="0"/>
              </a:rPr>
              <a:t>Let’s talk about the importance of daily check-ins!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06B1D5-2CEB-47DE-84C4-7DD15C80114F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251FC1-3DB9-4309-9301-AD34CCB5595A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A045D2-4AF9-4BCE-A3E4-8572F7846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8925" y="4702667"/>
            <a:ext cx="2646150" cy="98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57406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D0743-FA02-4740-A9CF-FFB882CA5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639" y="103106"/>
            <a:ext cx="7886700" cy="710005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Nexa Bold" panose="02000000000000000000" pitchFamily="50" charset="0"/>
              </a:rPr>
              <a:t>Types of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37945A-59DE-4D28-A4F8-9DDA61CD8B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147893"/>
            <a:ext cx="7886700" cy="4736539"/>
          </a:xfrm>
        </p:spPr>
        <p:txBody>
          <a:bodyPr>
            <a:normAutofit fontScale="92500" lnSpcReduction="10000"/>
          </a:bodyPr>
          <a:lstStyle/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Holidays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Events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Special occasions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Thank your audience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Famous quotes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Highlight employees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Ask questions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Testimonials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Photo contest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Tell a story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Education</a:t>
            </a:r>
          </a:p>
          <a:p>
            <a:pPr marL="285750" indent="-285750" defTabSz="457200" hangingPunct="0">
              <a:lnSpc>
                <a:spcPct val="100000"/>
              </a:lnSpc>
              <a:spcBef>
                <a:spcPts val="0"/>
              </a:spcBef>
              <a:buSzTx/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Promotions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8CF804-6757-46C9-AE29-B76447B6B681}"/>
              </a:ext>
            </a:extLst>
          </p:cNvPr>
          <p:cNvSpPr txBox="1"/>
          <p:nvPr/>
        </p:nvSpPr>
        <p:spPr>
          <a:xfrm>
            <a:off x="6911440" y="6488670"/>
            <a:ext cx="2006930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provconsult.com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6A47864-7DF2-4653-BAE4-9167627CBF2F}"/>
              </a:ext>
            </a:extLst>
          </p:cNvPr>
          <p:cNvSpPr txBox="1"/>
          <p:nvPr/>
        </p:nvSpPr>
        <p:spPr>
          <a:xfrm>
            <a:off x="-92795" y="6488670"/>
            <a:ext cx="264614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>
                <a:solidFill>
                  <a:schemeClr val="bg1"/>
                </a:solidFill>
                <a:latin typeface="Nexa Bold" panose="02000000000000000000" pitchFamily="50" charset="0"/>
              </a:rPr>
              <a:t>Madison Carter</a:t>
            </a:r>
            <a:endParaRPr kumimoji="0" lang="en-US" sz="18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Nexa Bold" panose="02000000000000000000" pitchFamily="50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6449882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8373</TotalTime>
  <Words>450</Words>
  <Application>Microsoft Office PowerPoint</Application>
  <PresentationFormat>On-screen Show (4:3)</PresentationFormat>
  <Paragraphs>104</Paragraphs>
  <Slides>15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Nexa Bold</vt:lpstr>
      <vt:lpstr>Segoe UI</vt:lpstr>
      <vt:lpstr>Wingdings</vt:lpstr>
      <vt:lpstr>Office Theme</vt:lpstr>
      <vt:lpstr>PowerPoint Presentation</vt:lpstr>
      <vt:lpstr>PowerPoint Presentation</vt:lpstr>
      <vt:lpstr>PowerPoint Presentation</vt:lpstr>
      <vt:lpstr>What about you?</vt:lpstr>
      <vt:lpstr>Pop Quiz!</vt:lpstr>
      <vt:lpstr>PowerPoint Presentation</vt:lpstr>
      <vt:lpstr>PowerPoint Presentation</vt:lpstr>
      <vt:lpstr>Let’s talk about the importance of daily check-ins!</vt:lpstr>
      <vt:lpstr>Types of Content</vt:lpstr>
      <vt:lpstr>PowerPoint Presentation</vt:lpstr>
      <vt:lpstr>Activity Time!</vt:lpstr>
      <vt:lpstr>PowerPoint Presentation</vt:lpstr>
      <vt:lpstr>Scheduling content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Bell</dc:creator>
  <cp:lastModifiedBy>Madison Carter</cp:lastModifiedBy>
  <cp:revision>615</cp:revision>
  <dcterms:modified xsi:type="dcterms:W3CDTF">2020-03-08T16:05:43Z</dcterms:modified>
</cp:coreProperties>
</file>